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87" r:id="rId3"/>
    <p:sldId id="292" r:id="rId4"/>
    <p:sldId id="258" r:id="rId5"/>
    <p:sldId id="288" r:id="rId6"/>
    <p:sldId id="293" r:id="rId7"/>
    <p:sldId id="289" r:id="rId8"/>
    <p:sldId id="256" r:id="rId9"/>
    <p:sldId id="257" r:id="rId10"/>
    <p:sldId id="277" r:id="rId11"/>
    <p:sldId id="278" r:id="rId12"/>
    <p:sldId id="285" r:id="rId13"/>
    <p:sldId id="279" r:id="rId14"/>
    <p:sldId id="280" r:id="rId15"/>
    <p:sldId id="282" r:id="rId16"/>
    <p:sldId id="294" r:id="rId17"/>
    <p:sldId id="283" r:id="rId18"/>
    <p:sldId id="291" r:id="rId19"/>
    <p:sldId id="260" r:id="rId20"/>
    <p:sldId id="261" r:id="rId21"/>
    <p:sldId id="262" r:id="rId22"/>
    <p:sldId id="263" r:id="rId23"/>
    <p:sldId id="264" r:id="rId24"/>
    <p:sldId id="265" r:id="rId25"/>
    <p:sldId id="266" r:id="rId26"/>
    <p:sldId id="295" r:id="rId27"/>
    <p:sldId id="290" r:id="rId28"/>
    <p:sldId id="269" r:id="rId29"/>
    <p:sldId id="271" r:id="rId30"/>
    <p:sldId id="272" r:id="rId31"/>
    <p:sldId id="273" r:id="rId32"/>
    <p:sldId id="274" r:id="rId33"/>
    <p:sldId id="275" r:id="rId34"/>
    <p:sldId id="30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24" autoAdjust="0"/>
    <p:restoredTop sz="94660"/>
  </p:normalViewPr>
  <p:slideViewPr>
    <p:cSldViewPr snapToGrid="0">
      <p:cViewPr varScale="1">
        <p:scale>
          <a:sx n="65" d="100"/>
          <a:sy n="65" d="100"/>
        </p:scale>
        <p:origin x="29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A75C2C-4CB8-4FFE-8543-FA8A57422F2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5A514F59-6D87-4C20-BAF6-7F3D543D7F74}">
      <dgm:prSet phldrT="[Text]"/>
      <dgm:spPr/>
      <dgm:t>
        <a:bodyPr/>
        <a:lstStyle/>
        <a:p>
          <a:r>
            <a:rPr lang="en-IN" dirty="0"/>
            <a:t>Theories of learning</a:t>
          </a:r>
        </a:p>
      </dgm:t>
    </dgm:pt>
    <dgm:pt modelId="{320EE235-1884-452F-927D-714203C1689D}" type="parTrans" cxnId="{D6BB301C-607F-431B-80C8-3C03D2C6E136}">
      <dgm:prSet/>
      <dgm:spPr/>
      <dgm:t>
        <a:bodyPr/>
        <a:lstStyle/>
        <a:p>
          <a:endParaRPr lang="en-IN"/>
        </a:p>
      </dgm:t>
    </dgm:pt>
    <dgm:pt modelId="{75B8ED02-E207-4A50-A740-5D1B15DC5696}" type="sibTrans" cxnId="{D6BB301C-607F-431B-80C8-3C03D2C6E136}">
      <dgm:prSet/>
      <dgm:spPr/>
      <dgm:t>
        <a:bodyPr/>
        <a:lstStyle/>
        <a:p>
          <a:endParaRPr lang="en-IN"/>
        </a:p>
      </dgm:t>
    </dgm:pt>
    <dgm:pt modelId="{3BCFCF42-A97A-4FB9-8791-AC3A0ADE47E3}">
      <dgm:prSet phldrT="[Text]"/>
      <dgm:spPr/>
      <dgm:t>
        <a:bodyPr/>
        <a:lstStyle/>
        <a:p>
          <a:r>
            <a:rPr lang="en-IN" dirty="0"/>
            <a:t>Conditioning theories</a:t>
          </a:r>
        </a:p>
      </dgm:t>
    </dgm:pt>
    <dgm:pt modelId="{BEE82283-7E59-4F6A-B785-5BD9FE212D10}" type="parTrans" cxnId="{B2A5FBE7-3FB5-4996-A892-1F9A93BDBDBD}">
      <dgm:prSet/>
      <dgm:spPr/>
      <dgm:t>
        <a:bodyPr/>
        <a:lstStyle/>
        <a:p>
          <a:endParaRPr lang="en-IN"/>
        </a:p>
      </dgm:t>
    </dgm:pt>
    <dgm:pt modelId="{3BC65208-A236-4060-A5C7-74A164C0ECE5}" type="sibTrans" cxnId="{B2A5FBE7-3FB5-4996-A892-1F9A93BDBDBD}">
      <dgm:prSet/>
      <dgm:spPr/>
      <dgm:t>
        <a:bodyPr/>
        <a:lstStyle/>
        <a:p>
          <a:endParaRPr lang="en-IN"/>
        </a:p>
      </dgm:t>
    </dgm:pt>
    <dgm:pt modelId="{516D1E09-CF6A-4A59-8955-4514EA0A4961}">
      <dgm:prSet phldrT="[Text]"/>
      <dgm:spPr/>
      <dgm:t>
        <a:bodyPr/>
        <a:lstStyle/>
        <a:p>
          <a:r>
            <a:rPr lang="en-IN" dirty="0"/>
            <a:t>Classical Conditioning Theory</a:t>
          </a:r>
        </a:p>
      </dgm:t>
    </dgm:pt>
    <dgm:pt modelId="{1D48ACF0-FFAE-487D-8ED4-45AD04ECC7A8}" type="parTrans" cxnId="{5CBDD211-A833-411C-9A57-CA0B39C56305}">
      <dgm:prSet/>
      <dgm:spPr/>
      <dgm:t>
        <a:bodyPr/>
        <a:lstStyle/>
        <a:p>
          <a:endParaRPr lang="en-IN"/>
        </a:p>
      </dgm:t>
    </dgm:pt>
    <dgm:pt modelId="{85EE24EF-DC05-4236-97E9-C41A4DB5A02E}" type="sibTrans" cxnId="{5CBDD211-A833-411C-9A57-CA0B39C56305}">
      <dgm:prSet/>
      <dgm:spPr/>
      <dgm:t>
        <a:bodyPr/>
        <a:lstStyle/>
        <a:p>
          <a:endParaRPr lang="en-IN"/>
        </a:p>
      </dgm:t>
    </dgm:pt>
    <dgm:pt modelId="{045CC8FA-13C6-4A7F-9A13-6769E3F3BBA8}">
      <dgm:prSet phldrT="[Text]"/>
      <dgm:spPr/>
      <dgm:t>
        <a:bodyPr/>
        <a:lstStyle/>
        <a:p>
          <a:r>
            <a:rPr lang="en-IN" dirty="0"/>
            <a:t>Instrumental/ operant conditioning theory</a:t>
          </a:r>
        </a:p>
      </dgm:t>
    </dgm:pt>
    <dgm:pt modelId="{5AB83C5A-CC7F-434B-BCAB-CFCAB2656816}" type="parTrans" cxnId="{1594E17F-3312-42B6-BB7C-41EFFE5BCA85}">
      <dgm:prSet/>
      <dgm:spPr/>
      <dgm:t>
        <a:bodyPr/>
        <a:lstStyle/>
        <a:p>
          <a:endParaRPr lang="en-IN"/>
        </a:p>
      </dgm:t>
    </dgm:pt>
    <dgm:pt modelId="{080E4053-6F0F-4D8F-8DC6-AA6B9F2328A2}" type="sibTrans" cxnId="{1594E17F-3312-42B6-BB7C-41EFFE5BCA85}">
      <dgm:prSet/>
      <dgm:spPr/>
      <dgm:t>
        <a:bodyPr/>
        <a:lstStyle/>
        <a:p>
          <a:endParaRPr lang="en-IN"/>
        </a:p>
      </dgm:t>
    </dgm:pt>
    <dgm:pt modelId="{2922B870-C737-4AC2-A219-CED7F8AFFE6C}">
      <dgm:prSet phldrT="[Text]"/>
      <dgm:spPr/>
      <dgm:t>
        <a:bodyPr/>
        <a:lstStyle/>
        <a:p>
          <a:r>
            <a:rPr lang="en-IN" dirty="0"/>
            <a:t>Insight Learning</a:t>
          </a:r>
        </a:p>
      </dgm:t>
    </dgm:pt>
    <dgm:pt modelId="{22102C7E-92F0-4394-A950-57D9D35E637B}" type="parTrans" cxnId="{F5D4B82D-FD28-4021-9E6C-1B7B79D6BE4E}">
      <dgm:prSet/>
      <dgm:spPr/>
      <dgm:t>
        <a:bodyPr/>
        <a:lstStyle/>
        <a:p>
          <a:endParaRPr lang="en-IN"/>
        </a:p>
      </dgm:t>
    </dgm:pt>
    <dgm:pt modelId="{B1111AF8-3A5B-45A9-AD7F-B7CF9E615F31}" type="sibTrans" cxnId="{F5D4B82D-FD28-4021-9E6C-1B7B79D6BE4E}">
      <dgm:prSet/>
      <dgm:spPr/>
      <dgm:t>
        <a:bodyPr/>
        <a:lstStyle/>
        <a:p>
          <a:endParaRPr lang="en-IN"/>
        </a:p>
      </dgm:t>
    </dgm:pt>
    <dgm:pt modelId="{B936D0AA-9969-4064-B921-92E2334CDC1C}">
      <dgm:prSet/>
      <dgm:spPr/>
      <dgm:t>
        <a:bodyPr/>
        <a:lstStyle/>
        <a:p>
          <a:r>
            <a:rPr lang="en-IN" dirty="0"/>
            <a:t>Observational Learning</a:t>
          </a:r>
        </a:p>
      </dgm:t>
    </dgm:pt>
    <dgm:pt modelId="{E3D798C9-FCD3-4B04-81D4-B2216847E51C}" type="parTrans" cxnId="{9E86F040-8C0E-4804-A194-91A4594E07A2}">
      <dgm:prSet/>
      <dgm:spPr/>
      <dgm:t>
        <a:bodyPr/>
        <a:lstStyle/>
        <a:p>
          <a:endParaRPr lang="en-IN"/>
        </a:p>
      </dgm:t>
    </dgm:pt>
    <dgm:pt modelId="{D81F327E-C79A-49A8-854A-DE635FED7BE8}" type="sibTrans" cxnId="{9E86F040-8C0E-4804-A194-91A4594E07A2}">
      <dgm:prSet/>
      <dgm:spPr/>
      <dgm:t>
        <a:bodyPr/>
        <a:lstStyle/>
        <a:p>
          <a:endParaRPr lang="en-IN"/>
        </a:p>
      </dgm:t>
    </dgm:pt>
    <dgm:pt modelId="{BC07AD21-8CE6-465B-B779-3884E2BC9806}" type="pres">
      <dgm:prSet presAssocID="{33A75C2C-4CB8-4FFE-8543-FA8A57422F26}" presName="hierChild1" presStyleCnt="0">
        <dgm:presLayoutVars>
          <dgm:chPref val="1"/>
          <dgm:dir/>
          <dgm:animOne val="branch"/>
          <dgm:animLvl val="lvl"/>
          <dgm:resizeHandles/>
        </dgm:presLayoutVars>
      </dgm:prSet>
      <dgm:spPr/>
    </dgm:pt>
    <dgm:pt modelId="{7081BA94-01A2-4426-ABE4-244FF55FFA6E}" type="pres">
      <dgm:prSet presAssocID="{5A514F59-6D87-4C20-BAF6-7F3D543D7F74}" presName="hierRoot1" presStyleCnt="0"/>
      <dgm:spPr/>
    </dgm:pt>
    <dgm:pt modelId="{3CF19D2B-A7F8-44E2-84E6-CB2C85CB987F}" type="pres">
      <dgm:prSet presAssocID="{5A514F59-6D87-4C20-BAF6-7F3D543D7F74}" presName="composite" presStyleCnt="0"/>
      <dgm:spPr/>
    </dgm:pt>
    <dgm:pt modelId="{6A50428E-8BDB-499D-94BD-15044256ABBE}" type="pres">
      <dgm:prSet presAssocID="{5A514F59-6D87-4C20-BAF6-7F3D543D7F74}" presName="background" presStyleLbl="node0" presStyleIdx="0" presStyleCnt="1"/>
      <dgm:spPr/>
    </dgm:pt>
    <dgm:pt modelId="{767AC6AD-A515-4C2C-A48D-54E7681460F0}" type="pres">
      <dgm:prSet presAssocID="{5A514F59-6D87-4C20-BAF6-7F3D543D7F74}" presName="text" presStyleLbl="fgAcc0" presStyleIdx="0" presStyleCnt="1" custLinFactNeighborY="-2073">
        <dgm:presLayoutVars>
          <dgm:chPref val="3"/>
        </dgm:presLayoutVars>
      </dgm:prSet>
      <dgm:spPr/>
    </dgm:pt>
    <dgm:pt modelId="{43669701-74CD-463A-9138-0A0E44DB23BC}" type="pres">
      <dgm:prSet presAssocID="{5A514F59-6D87-4C20-BAF6-7F3D543D7F74}" presName="hierChild2" presStyleCnt="0"/>
      <dgm:spPr/>
    </dgm:pt>
    <dgm:pt modelId="{B7BB7073-EA85-467D-A147-97CE9AB11B82}" type="pres">
      <dgm:prSet presAssocID="{E3D798C9-FCD3-4B04-81D4-B2216847E51C}" presName="Name10" presStyleLbl="parChTrans1D2" presStyleIdx="0" presStyleCnt="3"/>
      <dgm:spPr/>
    </dgm:pt>
    <dgm:pt modelId="{D65A6A58-EA1A-4896-B539-A25EC6760A81}" type="pres">
      <dgm:prSet presAssocID="{B936D0AA-9969-4064-B921-92E2334CDC1C}" presName="hierRoot2" presStyleCnt="0"/>
      <dgm:spPr/>
    </dgm:pt>
    <dgm:pt modelId="{842A6CBF-3963-4B65-9FAB-C7B752D750C1}" type="pres">
      <dgm:prSet presAssocID="{B936D0AA-9969-4064-B921-92E2334CDC1C}" presName="composite2" presStyleCnt="0"/>
      <dgm:spPr/>
    </dgm:pt>
    <dgm:pt modelId="{F020191A-EBAE-434A-87FE-A84F82B358A4}" type="pres">
      <dgm:prSet presAssocID="{B936D0AA-9969-4064-B921-92E2334CDC1C}" presName="background2" presStyleLbl="node2" presStyleIdx="0" presStyleCnt="3"/>
      <dgm:spPr/>
    </dgm:pt>
    <dgm:pt modelId="{4BE3CA09-4435-44B9-A6E3-D8DD6E724368}" type="pres">
      <dgm:prSet presAssocID="{B936D0AA-9969-4064-B921-92E2334CDC1C}" presName="text2" presStyleLbl="fgAcc2" presStyleIdx="0" presStyleCnt="3" custLinFactX="16667" custLinFactNeighborX="100000" custLinFactNeighborY="-9053">
        <dgm:presLayoutVars>
          <dgm:chPref val="3"/>
        </dgm:presLayoutVars>
      </dgm:prSet>
      <dgm:spPr/>
    </dgm:pt>
    <dgm:pt modelId="{EEF03A49-9198-4A5A-9D7B-DAD107FA707D}" type="pres">
      <dgm:prSet presAssocID="{B936D0AA-9969-4064-B921-92E2334CDC1C}" presName="hierChild3" presStyleCnt="0"/>
      <dgm:spPr/>
    </dgm:pt>
    <dgm:pt modelId="{A4F1BF77-FDE6-4B49-83C9-938630F850E2}" type="pres">
      <dgm:prSet presAssocID="{BEE82283-7E59-4F6A-B785-5BD9FE212D10}" presName="Name10" presStyleLbl="parChTrans1D2" presStyleIdx="1" presStyleCnt="3"/>
      <dgm:spPr/>
    </dgm:pt>
    <dgm:pt modelId="{C8549606-3FA6-4884-B0FB-6853AC93FD37}" type="pres">
      <dgm:prSet presAssocID="{3BCFCF42-A97A-4FB9-8791-AC3A0ADE47E3}" presName="hierRoot2" presStyleCnt="0"/>
      <dgm:spPr/>
    </dgm:pt>
    <dgm:pt modelId="{C6DE46FE-D047-4C32-9657-AD4BA9E65571}" type="pres">
      <dgm:prSet presAssocID="{3BCFCF42-A97A-4FB9-8791-AC3A0ADE47E3}" presName="composite2" presStyleCnt="0"/>
      <dgm:spPr/>
    </dgm:pt>
    <dgm:pt modelId="{E4592031-CAEB-439A-BBBE-CFC8CE835643}" type="pres">
      <dgm:prSet presAssocID="{3BCFCF42-A97A-4FB9-8791-AC3A0ADE47E3}" presName="background2" presStyleLbl="node2" presStyleIdx="1" presStyleCnt="3"/>
      <dgm:spPr/>
    </dgm:pt>
    <dgm:pt modelId="{B0474129-D2D4-4A9A-B182-71EB4D63598C}" type="pres">
      <dgm:prSet presAssocID="{3BCFCF42-A97A-4FB9-8791-AC3A0ADE47E3}" presName="text2" presStyleLbl="fgAcc2" presStyleIdx="1" presStyleCnt="3" custLinFactX="-67691" custLinFactNeighborX="-100000" custLinFactNeighborY="-9053">
        <dgm:presLayoutVars>
          <dgm:chPref val="3"/>
        </dgm:presLayoutVars>
      </dgm:prSet>
      <dgm:spPr/>
    </dgm:pt>
    <dgm:pt modelId="{19C23CC3-3388-4038-8E63-5B6B5089AFCC}" type="pres">
      <dgm:prSet presAssocID="{3BCFCF42-A97A-4FB9-8791-AC3A0ADE47E3}" presName="hierChild3" presStyleCnt="0"/>
      <dgm:spPr/>
    </dgm:pt>
    <dgm:pt modelId="{B688FADE-04B5-4271-AF7A-41AA66747C72}" type="pres">
      <dgm:prSet presAssocID="{1D48ACF0-FFAE-487D-8ED4-45AD04ECC7A8}" presName="Name17" presStyleLbl="parChTrans1D3" presStyleIdx="0" presStyleCnt="2"/>
      <dgm:spPr/>
    </dgm:pt>
    <dgm:pt modelId="{ED63A18E-54F6-4E60-B46F-3EEA08B28352}" type="pres">
      <dgm:prSet presAssocID="{516D1E09-CF6A-4A59-8955-4514EA0A4961}" presName="hierRoot3" presStyleCnt="0"/>
      <dgm:spPr/>
    </dgm:pt>
    <dgm:pt modelId="{38F94D14-C558-40B5-A178-4439C504EB09}" type="pres">
      <dgm:prSet presAssocID="{516D1E09-CF6A-4A59-8955-4514EA0A4961}" presName="composite3" presStyleCnt="0"/>
      <dgm:spPr/>
    </dgm:pt>
    <dgm:pt modelId="{A5106CEC-6A33-46B0-B08C-756A79930DE1}" type="pres">
      <dgm:prSet presAssocID="{516D1E09-CF6A-4A59-8955-4514EA0A4961}" presName="background3" presStyleLbl="node3" presStyleIdx="0" presStyleCnt="2"/>
      <dgm:spPr/>
    </dgm:pt>
    <dgm:pt modelId="{21A74D9F-F916-47D4-8C10-9AC84EFD79E1}" type="pres">
      <dgm:prSet presAssocID="{516D1E09-CF6A-4A59-8955-4514EA0A4961}" presName="text3" presStyleLbl="fgAcc3" presStyleIdx="0" presStyleCnt="2" custLinFactNeighborX="-72183" custLinFactNeighborY="-8896">
        <dgm:presLayoutVars>
          <dgm:chPref val="3"/>
        </dgm:presLayoutVars>
      </dgm:prSet>
      <dgm:spPr/>
    </dgm:pt>
    <dgm:pt modelId="{AA4E4E28-BCEA-4ABC-801B-C810B7F90BC0}" type="pres">
      <dgm:prSet presAssocID="{516D1E09-CF6A-4A59-8955-4514EA0A4961}" presName="hierChild4" presStyleCnt="0"/>
      <dgm:spPr/>
    </dgm:pt>
    <dgm:pt modelId="{CAF4DEDE-9AB7-4FD7-B0B3-71D934D09E47}" type="pres">
      <dgm:prSet presAssocID="{5AB83C5A-CC7F-434B-BCAB-CFCAB2656816}" presName="Name17" presStyleLbl="parChTrans1D3" presStyleIdx="1" presStyleCnt="2"/>
      <dgm:spPr/>
    </dgm:pt>
    <dgm:pt modelId="{F762C3B4-3830-40CE-A868-EE7C74B6646E}" type="pres">
      <dgm:prSet presAssocID="{045CC8FA-13C6-4A7F-9A13-6769E3F3BBA8}" presName="hierRoot3" presStyleCnt="0"/>
      <dgm:spPr/>
    </dgm:pt>
    <dgm:pt modelId="{39233EC8-B72A-49B3-8CB1-A605A40D41A2}" type="pres">
      <dgm:prSet presAssocID="{045CC8FA-13C6-4A7F-9A13-6769E3F3BBA8}" presName="composite3" presStyleCnt="0"/>
      <dgm:spPr/>
    </dgm:pt>
    <dgm:pt modelId="{9E136382-271A-43BD-B4CB-0CBA7CC93A93}" type="pres">
      <dgm:prSet presAssocID="{045CC8FA-13C6-4A7F-9A13-6769E3F3BBA8}" presName="background3" presStyleLbl="node3" presStyleIdx="1" presStyleCnt="2"/>
      <dgm:spPr/>
    </dgm:pt>
    <dgm:pt modelId="{1E1E1811-FB40-4A83-9667-4C48EA5CCA9B}" type="pres">
      <dgm:prSet presAssocID="{045CC8FA-13C6-4A7F-9A13-6769E3F3BBA8}" presName="text3" presStyleLbl="fgAcc3" presStyleIdx="1" presStyleCnt="2">
        <dgm:presLayoutVars>
          <dgm:chPref val="3"/>
        </dgm:presLayoutVars>
      </dgm:prSet>
      <dgm:spPr/>
    </dgm:pt>
    <dgm:pt modelId="{2FAB96E3-484B-40FE-A63D-5A28EF6D6EE8}" type="pres">
      <dgm:prSet presAssocID="{045CC8FA-13C6-4A7F-9A13-6769E3F3BBA8}" presName="hierChild4" presStyleCnt="0"/>
      <dgm:spPr/>
    </dgm:pt>
    <dgm:pt modelId="{952275A4-1420-4DE0-8E41-55BDEE68D086}" type="pres">
      <dgm:prSet presAssocID="{22102C7E-92F0-4394-A950-57D9D35E637B}" presName="Name10" presStyleLbl="parChTrans1D2" presStyleIdx="2" presStyleCnt="3"/>
      <dgm:spPr/>
    </dgm:pt>
    <dgm:pt modelId="{AF083998-BE49-433E-9A85-7E324997BA50}" type="pres">
      <dgm:prSet presAssocID="{2922B870-C737-4AC2-A219-CED7F8AFFE6C}" presName="hierRoot2" presStyleCnt="0"/>
      <dgm:spPr/>
    </dgm:pt>
    <dgm:pt modelId="{E75D09F6-41EF-4CF4-9180-838ED0187121}" type="pres">
      <dgm:prSet presAssocID="{2922B870-C737-4AC2-A219-CED7F8AFFE6C}" presName="composite2" presStyleCnt="0"/>
      <dgm:spPr/>
    </dgm:pt>
    <dgm:pt modelId="{955D4EF4-AAE9-44F6-9312-60986487FDA1}" type="pres">
      <dgm:prSet presAssocID="{2922B870-C737-4AC2-A219-CED7F8AFFE6C}" presName="background2" presStyleLbl="node2" presStyleIdx="2" presStyleCnt="3"/>
      <dgm:spPr/>
    </dgm:pt>
    <dgm:pt modelId="{D6ACBAFB-18F1-4884-BA44-25A86CA8C29A}" type="pres">
      <dgm:prSet presAssocID="{2922B870-C737-4AC2-A219-CED7F8AFFE6C}" presName="text2" presStyleLbl="fgAcc2" presStyleIdx="2" presStyleCnt="3" custLinFactNeighborX="53352">
        <dgm:presLayoutVars>
          <dgm:chPref val="3"/>
        </dgm:presLayoutVars>
      </dgm:prSet>
      <dgm:spPr/>
    </dgm:pt>
    <dgm:pt modelId="{534CBE41-B12C-43E8-92A7-D318A2E65EAF}" type="pres">
      <dgm:prSet presAssocID="{2922B870-C737-4AC2-A219-CED7F8AFFE6C}" presName="hierChild3" presStyleCnt="0"/>
      <dgm:spPr/>
    </dgm:pt>
  </dgm:ptLst>
  <dgm:cxnLst>
    <dgm:cxn modelId="{46B3B20F-6C2A-4EF1-91F2-FC0DB90DC205}" type="presOf" srcId="{5A514F59-6D87-4C20-BAF6-7F3D543D7F74}" destId="{767AC6AD-A515-4C2C-A48D-54E7681460F0}" srcOrd="0" destOrd="0" presId="urn:microsoft.com/office/officeart/2005/8/layout/hierarchy1"/>
    <dgm:cxn modelId="{A1B3B20F-2ACD-48A9-A18F-DF630456E62B}" type="presOf" srcId="{5AB83C5A-CC7F-434B-BCAB-CFCAB2656816}" destId="{CAF4DEDE-9AB7-4FD7-B0B3-71D934D09E47}" srcOrd="0" destOrd="0" presId="urn:microsoft.com/office/officeart/2005/8/layout/hierarchy1"/>
    <dgm:cxn modelId="{5CBDD211-A833-411C-9A57-CA0B39C56305}" srcId="{3BCFCF42-A97A-4FB9-8791-AC3A0ADE47E3}" destId="{516D1E09-CF6A-4A59-8955-4514EA0A4961}" srcOrd="0" destOrd="0" parTransId="{1D48ACF0-FFAE-487D-8ED4-45AD04ECC7A8}" sibTransId="{85EE24EF-DC05-4236-97E9-C41A4DB5A02E}"/>
    <dgm:cxn modelId="{D6BB301C-607F-431B-80C8-3C03D2C6E136}" srcId="{33A75C2C-4CB8-4FFE-8543-FA8A57422F26}" destId="{5A514F59-6D87-4C20-BAF6-7F3D543D7F74}" srcOrd="0" destOrd="0" parTransId="{320EE235-1884-452F-927D-714203C1689D}" sibTransId="{75B8ED02-E207-4A50-A740-5D1B15DC5696}"/>
    <dgm:cxn modelId="{F5D4B82D-FD28-4021-9E6C-1B7B79D6BE4E}" srcId="{5A514F59-6D87-4C20-BAF6-7F3D543D7F74}" destId="{2922B870-C737-4AC2-A219-CED7F8AFFE6C}" srcOrd="2" destOrd="0" parTransId="{22102C7E-92F0-4394-A950-57D9D35E637B}" sibTransId="{B1111AF8-3A5B-45A9-AD7F-B7CF9E615F31}"/>
    <dgm:cxn modelId="{9E86F040-8C0E-4804-A194-91A4594E07A2}" srcId="{5A514F59-6D87-4C20-BAF6-7F3D543D7F74}" destId="{B936D0AA-9969-4064-B921-92E2334CDC1C}" srcOrd="0" destOrd="0" parTransId="{E3D798C9-FCD3-4B04-81D4-B2216847E51C}" sibTransId="{D81F327E-C79A-49A8-854A-DE635FED7BE8}"/>
    <dgm:cxn modelId="{0BA0445E-EF5A-415F-8A80-488EAE11094B}" type="presOf" srcId="{E3D798C9-FCD3-4B04-81D4-B2216847E51C}" destId="{B7BB7073-EA85-467D-A147-97CE9AB11B82}" srcOrd="0" destOrd="0" presId="urn:microsoft.com/office/officeart/2005/8/layout/hierarchy1"/>
    <dgm:cxn modelId="{C69CCD67-7C03-4EAC-93B1-656F65A86423}" type="presOf" srcId="{3BCFCF42-A97A-4FB9-8791-AC3A0ADE47E3}" destId="{B0474129-D2D4-4A9A-B182-71EB4D63598C}" srcOrd="0" destOrd="0" presId="urn:microsoft.com/office/officeart/2005/8/layout/hierarchy1"/>
    <dgm:cxn modelId="{E6728152-339F-41D5-A04E-A6947CDDDB42}" type="presOf" srcId="{33A75C2C-4CB8-4FFE-8543-FA8A57422F26}" destId="{BC07AD21-8CE6-465B-B779-3884E2BC9806}" srcOrd="0" destOrd="0" presId="urn:microsoft.com/office/officeart/2005/8/layout/hierarchy1"/>
    <dgm:cxn modelId="{1594E17F-3312-42B6-BB7C-41EFFE5BCA85}" srcId="{3BCFCF42-A97A-4FB9-8791-AC3A0ADE47E3}" destId="{045CC8FA-13C6-4A7F-9A13-6769E3F3BBA8}" srcOrd="1" destOrd="0" parTransId="{5AB83C5A-CC7F-434B-BCAB-CFCAB2656816}" sibTransId="{080E4053-6F0F-4D8F-8DC6-AA6B9F2328A2}"/>
    <dgm:cxn modelId="{57DF3EB0-52AE-4A7A-825D-C8E9A8EE018D}" type="presOf" srcId="{BEE82283-7E59-4F6A-B785-5BD9FE212D10}" destId="{A4F1BF77-FDE6-4B49-83C9-938630F850E2}" srcOrd="0" destOrd="0" presId="urn:microsoft.com/office/officeart/2005/8/layout/hierarchy1"/>
    <dgm:cxn modelId="{3F1063C0-766B-4476-94F5-1962FCE3E39A}" type="presOf" srcId="{516D1E09-CF6A-4A59-8955-4514EA0A4961}" destId="{21A74D9F-F916-47D4-8C10-9AC84EFD79E1}" srcOrd="0" destOrd="0" presId="urn:microsoft.com/office/officeart/2005/8/layout/hierarchy1"/>
    <dgm:cxn modelId="{011B93CB-3D07-4463-9688-A3A065496D93}" type="presOf" srcId="{1D48ACF0-FFAE-487D-8ED4-45AD04ECC7A8}" destId="{B688FADE-04B5-4271-AF7A-41AA66747C72}" srcOrd="0" destOrd="0" presId="urn:microsoft.com/office/officeart/2005/8/layout/hierarchy1"/>
    <dgm:cxn modelId="{7101CADA-53A8-4B7E-9F2A-E44BE1760BDD}" type="presOf" srcId="{045CC8FA-13C6-4A7F-9A13-6769E3F3BBA8}" destId="{1E1E1811-FB40-4A83-9667-4C48EA5CCA9B}" srcOrd="0" destOrd="0" presId="urn:microsoft.com/office/officeart/2005/8/layout/hierarchy1"/>
    <dgm:cxn modelId="{D77169DB-6A9D-485A-9BE6-060DCA1B45FD}" type="presOf" srcId="{B936D0AA-9969-4064-B921-92E2334CDC1C}" destId="{4BE3CA09-4435-44B9-A6E3-D8DD6E724368}" srcOrd="0" destOrd="0" presId="urn:microsoft.com/office/officeart/2005/8/layout/hierarchy1"/>
    <dgm:cxn modelId="{B2A5FBE7-3FB5-4996-A892-1F9A93BDBDBD}" srcId="{5A514F59-6D87-4C20-BAF6-7F3D543D7F74}" destId="{3BCFCF42-A97A-4FB9-8791-AC3A0ADE47E3}" srcOrd="1" destOrd="0" parTransId="{BEE82283-7E59-4F6A-B785-5BD9FE212D10}" sibTransId="{3BC65208-A236-4060-A5C7-74A164C0ECE5}"/>
    <dgm:cxn modelId="{C3266DF3-E49C-456C-BC5B-4EA01E29F2D9}" type="presOf" srcId="{22102C7E-92F0-4394-A950-57D9D35E637B}" destId="{952275A4-1420-4DE0-8E41-55BDEE68D086}" srcOrd="0" destOrd="0" presId="urn:microsoft.com/office/officeart/2005/8/layout/hierarchy1"/>
    <dgm:cxn modelId="{0BE2E0F8-0045-4F5D-A834-BDEE96136471}" type="presOf" srcId="{2922B870-C737-4AC2-A219-CED7F8AFFE6C}" destId="{D6ACBAFB-18F1-4884-BA44-25A86CA8C29A}" srcOrd="0" destOrd="0" presId="urn:microsoft.com/office/officeart/2005/8/layout/hierarchy1"/>
    <dgm:cxn modelId="{E70D9F3C-6AB4-4ACB-B5A4-9EC521A183FD}" type="presParOf" srcId="{BC07AD21-8CE6-465B-B779-3884E2BC9806}" destId="{7081BA94-01A2-4426-ABE4-244FF55FFA6E}" srcOrd="0" destOrd="0" presId="urn:microsoft.com/office/officeart/2005/8/layout/hierarchy1"/>
    <dgm:cxn modelId="{4273883A-285F-4A73-BBAD-8F3A81858455}" type="presParOf" srcId="{7081BA94-01A2-4426-ABE4-244FF55FFA6E}" destId="{3CF19D2B-A7F8-44E2-84E6-CB2C85CB987F}" srcOrd="0" destOrd="0" presId="urn:microsoft.com/office/officeart/2005/8/layout/hierarchy1"/>
    <dgm:cxn modelId="{77C9EA14-E292-4AAC-8D0D-5A6A871F7D22}" type="presParOf" srcId="{3CF19D2B-A7F8-44E2-84E6-CB2C85CB987F}" destId="{6A50428E-8BDB-499D-94BD-15044256ABBE}" srcOrd="0" destOrd="0" presId="urn:microsoft.com/office/officeart/2005/8/layout/hierarchy1"/>
    <dgm:cxn modelId="{0B3B7F4A-28CA-4E21-9658-781AF0394A85}" type="presParOf" srcId="{3CF19D2B-A7F8-44E2-84E6-CB2C85CB987F}" destId="{767AC6AD-A515-4C2C-A48D-54E7681460F0}" srcOrd="1" destOrd="0" presId="urn:microsoft.com/office/officeart/2005/8/layout/hierarchy1"/>
    <dgm:cxn modelId="{D88554E2-D3D6-4BB0-8AB5-714548C07FBC}" type="presParOf" srcId="{7081BA94-01A2-4426-ABE4-244FF55FFA6E}" destId="{43669701-74CD-463A-9138-0A0E44DB23BC}" srcOrd="1" destOrd="0" presId="urn:microsoft.com/office/officeart/2005/8/layout/hierarchy1"/>
    <dgm:cxn modelId="{8044FC77-DEA2-4A13-864F-CFFFF3C98A8C}" type="presParOf" srcId="{43669701-74CD-463A-9138-0A0E44DB23BC}" destId="{B7BB7073-EA85-467D-A147-97CE9AB11B82}" srcOrd="0" destOrd="0" presId="urn:microsoft.com/office/officeart/2005/8/layout/hierarchy1"/>
    <dgm:cxn modelId="{5BBD78C4-87CC-44CD-A6FE-ED94ACC2309B}" type="presParOf" srcId="{43669701-74CD-463A-9138-0A0E44DB23BC}" destId="{D65A6A58-EA1A-4896-B539-A25EC6760A81}" srcOrd="1" destOrd="0" presId="urn:microsoft.com/office/officeart/2005/8/layout/hierarchy1"/>
    <dgm:cxn modelId="{E6F64FE6-3424-4ADA-962A-12A12BB54815}" type="presParOf" srcId="{D65A6A58-EA1A-4896-B539-A25EC6760A81}" destId="{842A6CBF-3963-4B65-9FAB-C7B752D750C1}" srcOrd="0" destOrd="0" presId="urn:microsoft.com/office/officeart/2005/8/layout/hierarchy1"/>
    <dgm:cxn modelId="{57C9586F-9704-4EE7-BE55-711A97FA36BC}" type="presParOf" srcId="{842A6CBF-3963-4B65-9FAB-C7B752D750C1}" destId="{F020191A-EBAE-434A-87FE-A84F82B358A4}" srcOrd="0" destOrd="0" presId="urn:microsoft.com/office/officeart/2005/8/layout/hierarchy1"/>
    <dgm:cxn modelId="{D5E2A477-51B9-4CBA-B787-049D2CF095B9}" type="presParOf" srcId="{842A6CBF-3963-4B65-9FAB-C7B752D750C1}" destId="{4BE3CA09-4435-44B9-A6E3-D8DD6E724368}" srcOrd="1" destOrd="0" presId="urn:microsoft.com/office/officeart/2005/8/layout/hierarchy1"/>
    <dgm:cxn modelId="{2519ADAE-E597-4553-9EF8-E4B5034353C3}" type="presParOf" srcId="{D65A6A58-EA1A-4896-B539-A25EC6760A81}" destId="{EEF03A49-9198-4A5A-9D7B-DAD107FA707D}" srcOrd="1" destOrd="0" presId="urn:microsoft.com/office/officeart/2005/8/layout/hierarchy1"/>
    <dgm:cxn modelId="{23829DA9-5E09-449D-AB5F-9C05EB19D470}" type="presParOf" srcId="{43669701-74CD-463A-9138-0A0E44DB23BC}" destId="{A4F1BF77-FDE6-4B49-83C9-938630F850E2}" srcOrd="2" destOrd="0" presId="urn:microsoft.com/office/officeart/2005/8/layout/hierarchy1"/>
    <dgm:cxn modelId="{A8635FA0-A2BF-4A9D-8049-C3ED7303E926}" type="presParOf" srcId="{43669701-74CD-463A-9138-0A0E44DB23BC}" destId="{C8549606-3FA6-4884-B0FB-6853AC93FD37}" srcOrd="3" destOrd="0" presId="urn:microsoft.com/office/officeart/2005/8/layout/hierarchy1"/>
    <dgm:cxn modelId="{0A22D199-12D0-40F4-A876-B33D9C5D2FC1}" type="presParOf" srcId="{C8549606-3FA6-4884-B0FB-6853AC93FD37}" destId="{C6DE46FE-D047-4C32-9657-AD4BA9E65571}" srcOrd="0" destOrd="0" presId="urn:microsoft.com/office/officeart/2005/8/layout/hierarchy1"/>
    <dgm:cxn modelId="{1C3B96BF-E10D-497D-8389-DBBC00890A4A}" type="presParOf" srcId="{C6DE46FE-D047-4C32-9657-AD4BA9E65571}" destId="{E4592031-CAEB-439A-BBBE-CFC8CE835643}" srcOrd="0" destOrd="0" presId="urn:microsoft.com/office/officeart/2005/8/layout/hierarchy1"/>
    <dgm:cxn modelId="{340B3AFE-FB9B-452B-89E9-A3A66C32D521}" type="presParOf" srcId="{C6DE46FE-D047-4C32-9657-AD4BA9E65571}" destId="{B0474129-D2D4-4A9A-B182-71EB4D63598C}" srcOrd="1" destOrd="0" presId="urn:microsoft.com/office/officeart/2005/8/layout/hierarchy1"/>
    <dgm:cxn modelId="{59373BC4-8884-429A-B8FB-BFEC1998A885}" type="presParOf" srcId="{C8549606-3FA6-4884-B0FB-6853AC93FD37}" destId="{19C23CC3-3388-4038-8E63-5B6B5089AFCC}" srcOrd="1" destOrd="0" presId="urn:microsoft.com/office/officeart/2005/8/layout/hierarchy1"/>
    <dgm:cxn modelId="{A2062D60-3923-4388-A3FE-E55422B77C06}" type="presParOf" srcId="{19C23CC3-3388-4038-8E63-5B6B5089AFCC}" destId="{B688FADE-04B5-4271-AF7A-41AA66747C72}" srcOrd="0" destOrd="0" presId="urn:microsoft.com/office/officeart/2005/8/layout/hierarchy1"/>
    <dgm:cxn modelId="{66BF9564-6D7B-4E20-BA66-5C39CEF29649}" type="presParOf" srcId="{19C23CC3-3388-4038-8E63-5B6B5089AFCC}" destId="{ED63A18E-54F6-4E60-B46F-3EEA08B28352}" srcOrd="1" destOrd="0" presId="urn:microsoft.com/office/officeart/2005/8/layout/hierarchy1"/>
    <dgm:cxn modelId="{404AFAE7-C2AB-430E-A9EC-C5AA42A54E23}" type="presParOf" srcId="{ED63A18E-54F6-4E60-B46F-3EEA08B28352}" destId="{38F94D14-C558-40B5-A178-4439C504EB09}" srcOrd="0" destOrd="0" presId="urn:microsoft.com/office/officeart/2005/8/layout/hierarchy1"/>
    <dgm:cxn modelId="{8288E991-57C6-4FB3-9EF0-64246A4F60D7}" type="presParOf" srcId="{38F94D14-C558-40B5-A178-4439C504EB09}" destId="{A5106CEC-6A33-46B0-B08C-756A79930DE1}" srcOrd="0" destOrd="0" presId="urn:microsoft.com/office/officeart/2005/8/layout/hierarchy1"/>
    <dgm:cxn modelId="{8F496468-4280-4451-A9FC-9E1F8475C0D8}" type="presParOf" srcId="{38F94D14-C558-40B5-A178-4439C504EB09}" destId="{21A74D9F-F916-47D4-8C10-9AC84EFD79E1}" srcOrd="1" destOrd="0" presId="urn:microsoft.com/office/officeart/2005/8/layout/hierarchy1"/>
    <dgm:cxn modelId="{4873FB07-4DB1-482E-AFF3-586B2E94574A}" type="presParOf" srcId="{ED63A18E-54F6-4E60-B46F-3EEA08B28352}" destId="{AA4E4E28-BCEA-4ABC-801B-C810B7F90BC0}" srcOrd="1" destOrd="0" presId="urn:microsoft.com/office/officeart/2005/8/layout/hierarchy1"/>
    <dgm:cxn modelId="{143CA983-7A0E-45B0-B9BA-80AE8B2640DE}" type="presParOf" srcId="{19C23CC3-3388-4038-8E63-5B6B5089AFCC}" destId="{CAF4DEDE-9AB7-4FD7-B0B3-71D934D09E47}" srcOrd="2" destOrd="0" presId="urn:microsoft.com/office/officeart/2005/8/layout/hierarchy1"/>
    <dgm:cxn modelId="{B007665E-24CA-4836-9534-45F4F23FDFE2}" type="presParOf" srcId="{19C23CC3-3388-4038-8E63-5B6B5089AFCC}" destId="{F762C3B4-3830-40CE-A868-EE7C74B6646E}" srcOrd="3" destOrd="0" presId="urn:microsoft.com/office/officeart/2005/8/layout/hierarchy1"/>
    <dgm:cxn modelId="{1B5E7654-9AA7-492B-8166-5099D7C538DA}" type="presParOf" srcId="{F762C3B4-3830-40CE-A868-EE7C74B6646E}" destId="{39233EC8-B72A-49B3-8CB1-A605A40D41A2}" srcOrd="0" destOrd="0" presId="urn:microsoft.com/office/officeart/2005/8/layout/hierarchy1"/>
    <dgm:cxn modelId="{5751C1DE-A631-451A-A451-BE393F8B69E4}" type="presParOf" srcId="{39233EC8-B72A-49B3-8CB1-A605A40D41A2}" destId="{9E136382-271A-43BD-B4CB-0CBA7CC93A93}" srcOrd="0" destOrd="0" presId="urn:microsoft.com/office/officeart/2005/8/layout/hierarchy1"/>
    <dgm:cxn modelId="{50AA072A-6BA4-4B4C-B6AB-9A3C5D07F857}" type="presParOf" srcId="{39233EC8-B72A-49B3-8CB1-A605A40D41A2}" destId="{1E1E1811-FB40-4A83-9667-4C48EA5CCA9B}" srcOrd="1" destOrd="0" presId="urn:microsoft.com/office/officeart/2005/8/layout/hierarchy1"/>
    <dgm:cxn modelId="{067605F3-8A2B-4728-ADAB-6E8D8FE8D9CD}" type="presParOf" srcId="{F762C3B4-3830-40CE-A868-EE7C74B6646E}" destId="{2FAB96E3-484B-40FE-A63D-5A28EF6D6EE8}" srcOrd="1" destOrd="0" presId="urn:microsoft.com/office/officeart/2005/8/layout/hierarchy1"/>
    <dgm:cxn modelId="{6763F1CA-3CAA-493C-9236-822CF9EB21B1}" type="presParOf" srcId="{43669701-74CD-463A-9138-0A0E44DB23BC}" destId="{952275A4-1420-4DE0-8E41-55BDEE68D086}" srcOrd="4" destOrd="0" presId="urn:microsoft.com/office/officeart/2005/8/layout/hierarchy1"/>
    <dgm:cxn modelId="{3A2AE780-B660-4BB4-B911-1FE0757D219F}" type="presParOf" srcId="{43669701-74CD-463A-9138-0A0E44DB23BC}" destId="{AF083998-BE49-433E-9A85-7E324997BA50}" srcOrd="5" destOrd="0" presId="urn:microsoft.com/office/officeart/2005/8/layout/hierarchy1"/>
    <dgm:cxn modelId="{06F77E54-B358-4E09-B604-D453494AE9F0}" type="presParOf" srcId="{AF083998-BE49-433E-9A85-7E324997BA50}" destId="{E75D09F6-41EF-4CF4-9180-838ED0187121}" srcOrd="0" destOrd="0" presId="urn:microsoft.com/office/officeart/2005/8/layout/hierarchy1"/>
    <dgm:cxn modelId="{27CAC949-6639-419B-A898-F35D234725F7}" type="presParOf" srcId="{E75D09F6-41EF-4CF4-9180-838ED0187121}" destId="{955D4EF4-AAE9-44F6-9312-60986487FDA1}" srcOrd="0" destOrd="0" presId="urn:microsoft.com/office/officeart/2005/8/layout/hierarchy1"/>
    <dgm:cxn modelId="{FAB56553-1CB5-4687-99D1-89B3CFE18814}" type="presParOf" srcId="{E75D09F6-41EF-4CF4-9180-838ED0187121}" destId="{D6ACBAFB-18F1-4884-BA44-25A86CA8C29A}" srcOrd="1" destOrd="0" presId="urn:microsoft.com/office/officeart/2005/8/layout/hierarchy1"/>
    <dgm:cxn modelId="{060A8194-3256-4A5B-9DFF-E60E4EFCC47A}" type="presParOf" srcId="{AF083998-BE49-433E-9A85-7E324997BA50}" destId="{534CBE41-B12C-43E8-92A7-D318A2E65EA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2275A4-1420-4DE0-8E41-55BDEE68D086}">
      <dsp:nvSpPr>
        <dsp:cNvPr id="0" name=""/>
        <dsp:cNvSpPr/>
      </dsp:nvSpPr>
      <dsp:spPr>
        <a:xfrm>
          <a:off x="5133286" y="1393766"/>
          <a:ext cx="3935039" cy="681329"/>
        </a:xfrm>
        <a:custGeom>
          <a:avLst/>
          <a:gdLst/>
          <a:ahLst/>
          <a:cxnLst/>
          <a:rect l="0" t="0" r="0" b="0"/>
          <a:pathLst>
            <a:path>
              <a:moveTo>
                <a:pt x="0" y="0"/>
              </a:moveTo>
              <a:lnTo>
                <a:pt x="0" y="473703"/>
              </a:lnTo>
              <a:lnTo>
                <a:pt x="3935039" y="473703"/>
              </a:lnTo>
              <a:lnTo>
                <a:pt x="3935039" y="68132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F4DEDE-9AB7-4FD7-B0B3-71D934D09E47}">
      <dsp:nvSpPr>
        <dsp:cNvPr id="0" name=""/>
        <dsp:cNvSpPr/>
      </dsp:nvSpPr>
      <dsp:spPr>
        <a:xfrm>
          <a:off x="1374928" y="3369442"/>
          <a:ext cx="5128004" cy="780668"/>
        </a:xfrm>
        <a:custGeom>
          <a:avLst/>
          <a:gdLst/>
          <a:ahLst/>
          <a:cxnLst/>
          <a:rect l="0" t="0" r="0" b="0"/>
          <a:pathLst>
            <a:path>
              <a:moveTo>
                <a:pt x="0" y="0"/>
              </a:moveTo>
              <a:lnTo>
                <a:pt x="0" y="573042"/>
              </a:lnTo>
              <a:lnTo>
                <a:pt x="5128004" y="573042"/>
              </a:lnTo>
              <a:lnTo>
                <a:pt x="5128004" y="7806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88FADE-04B5-4271-AF7A-41AA66747C72}">
      <dsp:nvSpPr>
        <dsp:cNvPr id="0" name=""/>
        <dsp:cNvSpPr/>
      </dsp:nvSpPr>
      <dsp:spPr>
        <a:xfrm>
          <a:off x="1374928" y="3369442"/>
          <a:ext cx="770916" cy="654061"/>
        </a:xfrm>
        <a:custGeom>
          <a:avLst/>
          <a:gdLst/>
          <a:ahLst/>
          <a:cxnLst/>
          <a:rect l="0" t="0" r="0" b="0"/>
          <a:pathLst>
            <a:path>
              <a:moveTo>
                <a:pt x="0" y="0"/>
              </a:moveTo>
              <a:lnTo>
                <a:pt x="0" y="446435"/>
              </a:lnTo>
              <a:lnTo>
                <a:pt x="770916" y="446435"/>
              </a:lnTo>
              <a:lnTo>
                <a:pt x="770916" y="6540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F1BF77-FDE6-4B49-83C9-938630F850E2}">
      <dsp:nvSpPr>
        <dsp:cNvPr id="0" name=""/>
        <dsp:cNvSpPr/>
      </dsp:nvSpPr>
      <dsp:spPr>
        <a:xfrm>
          <a:off x="1374928" y="1393766"/>
          <a:ext cx="3758357" cy="552488"/>
        </a:xfrm>
        <a:custGeom>
          <a:avLst/>
          <a:gdLst/>
          <a:ahLst/>
          <a:cxnLst/>
          <a:rect l="0" t="0" r="0" b="0"/>
          <a:pathLst>
            <a:path>
              <a:moveTo>
                <a:pt x="3758357" y="0"/>
              </a:moveTo>
              <a:lnTo>
                <a:pt x="3758357" y="344862"/>
              </a:lnTo>
              <a:lnTo>
                <a:pt x="0" y="344862"/>
              </a:lnTo>
              <a:lnTo>
                <a:pt x="0" y="5524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BB7073-EA85-467D-A147-97CE9AB11B82}">
      <dsp:nvSpPr>
        <dsp:cNvPr id="0" name=""/>
        <dsp:cNvSpPr/>
      </dsp:nvSpPr>
      <dsp:spPr>
        <a:xfrm>
          <a:off x="5008780" y="1393766"/>
          <a:ext cx="124505" cy="552488"/>
        </a:xfrm>
        <a:custGeom>
          <a:avLst/>
          <a:gdLst/>
          <a:ahLst/>
          <a:cxnLst/>
          <a:rect l="0" t="0" r="0" b="0"/>
          <a:pathLst>
            <a:path>
              <a:moveTo>
                <a:pt x="124505" y="0"/>
              </a:moveTo>
              <a:lnTo>
                <a:pt x="124505" y="344862"/>
              </a:lnTo>
              <a:lnTo>
                <a:pt x="0" y="344862"/>
              </a:lnTo>
              <a:lnTo>
                <a:pt x="0" y="5524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50428E-8BDB-499D-94BD-15044256ABBE}">
      <dsp:nvSpPr>
        <dsp:cNvPr id="0" name=""/>
        <dsp:cNvSpPr/>
      </dsp:nvSpPr>
      <dsp:spPr>
        <a:xfrm>
          <a:off x="4012666" y="-29420"/>
          <a:ext cx="2241239" cy="1423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7AC6AD-A515-4C2C-A48D-54E7681460F0}">
      <dsp:nvSpPr>
        <dsp:cNvPr id="0" name=""/>
        <dsp:cNvSpPr/>
      </dsp:nvSpPr>
      <dsp:spPr>
        <a:xfrm>
          <a:off x="4261693" y="207154"/>
          <a:ext cx="2241239" cy="1423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Theories of learning</a:t>
          </a:r>
        </a:p>
      </dsp:txBody>
      <dsp:txXfrm>
        <a:off x="4303377" y="248838"/>
        <a:ext cx="2157871" cy="1339819"/>
      </dsp:txXfrm>
    </dsp:sp>
    <dsp:sp modelId="{F020191A-EBAE-434A-87FE-A84F82B358A4}">
      <dsp:nvSpPr>
        <dsp:cNvPr id="0" name=""/>
        <dsp:cNvSpPr/>
      </dsp:nvSpPr>
      <dsp:spPr>
        <a:xfrm>
          <a:off x="3888160" y="1946255"/>
          <a:ext cx="2241239" cy="1423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E3CA09-4435-44B9-A6E3-D8DD6E724368}">
      <dsp:nvSpPr>
        <dsp:cNvPr id="0" name=""/>
        <dsp:cNvSpPr/>
      </dsp:nvSpPr>
      <dsp:spPr>
        <a:xfrm>
          <a:off x="4137187" y="2182830"/>
          <a:ext cx="2241239" cy="1423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Observational Learning</a:t>
          </a:r>
        </a:p>
      </dsp:txBody>
      <dsp:txXfrm>
        <a:off x="4178871" y="2224514"/>
        <a:ext cx="2157871" cy="1339819"/>
      </dsp:txXfrm>
    </dsp:sp>
    <dsp:sp modelId="{E4592031-CAEB-439A-BBBE-CFC8CE835643}">
      <dsp:nvSpPr>
        <dsp:cNvPr id="0" name=""/>
        <dsp:cNvSpPr/>
      </dsp:nvSpPr>
      <dsp:spPr>
        <a:xfrm>
          <a:off x="254309" y="1946255"/>
          <a:ext cx="2241239" cy="1423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474129-D2D4-4A9A-B182-71EB4D63598C}">
      <dsp:nvSpPr>
        <dsp:cNvPr id="0" name=""/>
        <dsp:cNvSpPr/>
      </dsp:nvSpPr>
      <dsp:spPr>
        <a:xfrm>
          <a:off x="503335" y="2182830"/>
          <a:ext cx="2241239" cy="1423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Conditioning theories</a:t>
          </a:r>
        </a:p>
      </dsp:txBody>
      <dsp:txXfrm>
        <a:off x="545019" y="2224514"/>
        <a:ext cx="2157871" cy="1339819"/>
      </dsp:txXfrm>
    </dsp:sp>
    <dsp:sp modelId="{A5106CEC-6A33-46B0-B08C-756A79930DE1}">
      <dsp:nvSpPr>
        <dsp:cNvPr id="0" name=""/>
        <dsp:cNvSpPr/>
      </dsp:nvSpPr>
      <dsp:spPr>
        <a:xfrm>
          <a:off x="1025225" y="4023504"/>
          <a:ext cx="2241239" cy="1423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A74D9F-F916-47D4-8C10-9AC84EFD79E1}">
      <dsp:nvSpPr>
        <dsp:cNvPr id="0" name=""/>
        <dsp:cNvSpPr/>
      </dsp:nvSpPr>
      <dsp:spPr>
        <a:xfrm>
          <a:off x="1274252" y="4260079"/>
          <a:ext cx="2241239" cy="1423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Classical Conditioning Theory</a:t>
          </a:r>
        </a:p>
      </dsp:txBody>
      <dsp:txXfrm>
        <a:off x="1315936" y="4301763"/>
        <a:ext cx="2157871" cy="1339819"/>
      </dsp:txXfrm>
    </dsp:sp>
    <dsp:sp modelId="{9E136382-271A-43BD-B4CB-0CBA7CC93A93}">
      <dsp:nvSpPr>
        <dsp:cNvPr id="0" name=""/>
        <dsp:cNvSpPr/>
      </dsp:nvSpPr>
      <dsp:spPr>
        <a:xfrm>
          <a:off x="5382313" y="4150111"/>
          <a:ext cx="2241239" cy="1423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1E1811-FB40-4A83-9667-4C48EA5CCA9B}">
      <dsp:nvSpPr>
        <dsp:cNvPr id="0" name=""/>
        <dsp:cNvSpPr/>
      </dsp:nvSpPr>
      <dsp:spPr>
        <a:xfrm>
          <a:off x="5631339" y="4386686"/>
          <a:ext cx="2241239" cy="1423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Instrumental/ operant conditioning theory</a:t>
          </a:r>
        </a:p>
      </dsp:txBody>
      <dsp:txXfrm>
        <a:off x="5673023" y="4428370"/>
        <a:ext cx="2157871" cy="1339819"/>
      </dsp:txXfrm>
    </dsp:sp>
    <dsp:sp modelId="{955D4EF4-AAE9-44F6-9312-60986487FDA1}">
      <dsp:nvSpPr>
        <dsp:cNvPr id="0" name=""/>
        <dsp:cNvSpPr/>
      </dsp:nvSpPr>
      <dsp:spPr>
        <a:xfrm>
          <a:off x="7947706" y="2075096"/>
          <a:ext cx="2241239" cy="1423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ACBAFB-18F1-4884-BA44-25A86CA8C29A}">
      <dsp:nvSpPr>
        <dsp:cNvPr id="0" name=""/>
        <dsp:cNvSpPr/>
      </dsp:nvSpPr>
      <dsp:spPr>
        <a:xfrm>
          <a:off x="8196732" y="2311671"/>
          <a:ext cx="2241239" cy="1423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Insight Learning</a:t>
          </a:r>
        </a:p>
      </dsp:txBody>
      <dsp:txXfrm>
        <a:off x="8238416" y="2353355"/>
        <a:ext cx="2157871" cy="133981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9A07F-3684-4223-A033-79E6D305FA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9E169C2-7C0E-4431-910A-95874316A7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051CC6E-9D77-4E34-940C-528E20217AC3}"/>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5" name="Footer Placeholder 4">
            <a:extLst>
              <a:ext uri="{FF2B5EF4-FFF2-40B4-BE49-F238E27FC236}">
                <a16:creationId xmlns:a16="http://schemas.microsoft.com/office/drawing/2014/main" id="{642FA34D-8B84-4205-A202-84695BAC55D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604B57-E3E5-4BBF-B320-4D97C468F5C9}"/>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159344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626AF-213B-439A-82D7-6B753E6C4DF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A83B934-36DF-4F98-AAB4-695951889E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E68A64-886A-4A33-8A20-FE78B4638867}"/>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5" name="Footer Placeholder 4">
            <a:extLst>
              <a:ext uri="{FF2B5EF4-FFF2-40B4-BE49-F238E27FC236}">
                <a16:creationId xmlns:a16="http://schemas.microsoft.com/office/drawing/2014/main" id="{BB5AC88F-32A5-4A98-B37F-8D45882252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02159F0-5423-4454-AD72-7FBA57072931}"/>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605425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E8CE5F-B629-4219-AB6B-8E806580E0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9606515-858D-4E0E-A599-F8884D8024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8C83C7F-3ABC-4FA5-881F-8EDD7050D1BA}"/>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5" name="Footer Placeholder 4">
            <a:extLst>
              <a:ext uri="{FF2B5EF4-FFF2-40B4-BE49-F238E27FC236}">
                <a16:creationId xmlns:a16="http://schemas.microsoft.com/office/drawing/2014/main" id="{28770BC6-783D-4A10-A079-A781A98F8D5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A9DAE8-275A-411F-8013-2A6696D82EEC}"/>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3109655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D62AE-85EB-4513-8067-C3217C4F244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F239A72-D009-4AC7-BF9C-EEBB83D84E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CCC95EE-98D5-4EAE-81C7-8A2664439C42}"/>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5" name="Footer Placeholder 4">
            <a:extLst>
              <a:ext uri="{FF2B5EF4-FFF2-40B4-BE49-F238E27FC236}">
                <a16:creationId xmlns:a16="http://schemas.microsoft.com/office/drawing/2014/main" id="{D09B5D50-57C9-4E88-91A8-744A97864E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508DE1-B045-4D98-8C6C-D363149867EC}"/>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145589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EF2D5-DC8B-4E84-97EE-E2C304E9D6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31DC9F5-270E-4685-A3E2-5627D5DC06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03E6BF-D3D0-4AED-8F98-C665031ED153}"/>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5" name="Footer Placeholder 4">
            <a:extLst>
              <a:ext uri="{FF2B5EF4-FFF2-40B4-BE49-F238E27FC236}">
                <a16:creationId xmlns:a16="http://schemas.microsoft.com/office/drawing/2014/main" id="{53064C43-AA57-433A-B6CD-F88C82AE7D1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B394435-B311-4C03-A0F5-B81B7B2988A0}"/>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190416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067CE-0845-4341-9C4B-020209F8501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E439E10-BF10-4DB9-98AE-B2F88E8BB7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6778B7F-DB03-443E-B45A-D45EF2896E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2938DD4-7598-4AE7-B83E-F43E98E094CD}"/>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6" name="Footer Placeholder 5">
            <a:extLst>
              <a:ext uri="{FF2B5EF4-FFF2-40B4-BE49-F238E27FC236}">
                <a16:creationId xmlns:a16="http://schemas.microsoft.com/office/drawing/2014/main" id="{19D6A058-513C-4932-BD7C-E26569A565C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DB48951-D61D-472C-AE1D-D09A6F40ED94}"/>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3760939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E6D1-CED7-425E-9C92-A93632FBF04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B1C54E1-20B6-4292-8649-AE818663B4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A916E7-7502-4897-9412-87AF6CE656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0B0D3AF-E384-4DE9-B00A-B24BFF5A29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2A8388-B8FA-4A77-8150-8F79FE3D6B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5ACCFE4-68F2-437B-BFA3-D96897074E33}"/>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8" name="Footer Placeholder 7">
            <a:extLst>
              <a:ext uri="{FF2B5EF4-FFF2-40B4-BE49-F238E27FC236}">
                <a16:creationId xmlns:a16="http://schemas.microsoft.com/office/drawing/2014/main" id="{4836068E-3D60-4C42-9EBE-B1B06879FA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3F6632B-DD16-40CB-98CC-02D7B3801B73}"/>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274146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5D6C8-574F-4689-A352-6992582BC80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E0B7F01-571F-460E-906C-D80779DB5698}"/>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4" name="Footer Placeholder 3">
            <a:extLst>
              <a:ext uri="{FF2B5EF4-FFF2-40B4-BE49-F238E27FC236}">
                <a16:creationId xmlns:a16="http://schemas.microsoft.com/office/drawing/2014/main" id="{3DBFD9B2-0E2A-473D-B2C9-72F68C8F2CA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7F20F20-BBCE-4452-9DDF-18867F15009F}"/>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2515177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438410-AF68-4C61-B6E9-1CADFB8DAC26}"/>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3" name="Footer Placeholder 2">
            <a:extLst>
              <a:ext uri="{FF2B5EF4-FFF2-40B4-BE49-F238E27FC236}">
                <a16:creationId xmlns:a16="http://schemas.microsoft.com/office/drawing/2014/main" id="{6955DE0D-3120-4BAF-A396-DD31C9DF007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5FC854B-6312-4D1A-AC6F-D69ECEA158B5}"/>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3943178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F1695-9773-49FE-845B-7CA5361432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55FD88B-8808-4433-B86D-1AF068844B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437A9A5-7D41-4029-BE6E-2BF4A76AFD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841F9C-5EC5-4866-8C49-53212031A32B}"/>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6" name="Footer Placeholder 5">
            <a:extLst>
              <a:ext uri="{FF2B5EF4-FFF2-40B4-BE49-F238E27FC236}">
                <a16:creationId xmlns:a16="http://schemas.microsoft.com/office/drawing/2014/main" id="{CA660194-2745-476F-BEE6-C1A4F8E5E4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5E4D50F-C70A-4F80-877F-83F680779867}"/>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335293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9D14-74E6-42B3-9E0C-66166A6BA9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EF51065-8285-47A6-9356-B375EED53F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37FFAA6-E384-4900-9295-E0E820871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EF1A56-0664-4FA1-B63F-031BAB4F0CBE}"/>
              </a:ext>
            </a:extLst>
          </p:cNvPr>
          <p:cNvSpPr>
            <a:spLocks noGrp="1"/>
          </p:cNvSpPr>
          <p:nvPr>
            <p:ph type="dt" sz="half" idx="10"/>
          </p:nvPr>
        </p:nvSpPr>
        <p:spPr/>
        <p:txBody>
          <a:bodyPr/>
          <a:lstStyle/>
          <a:p>
            <a:fld id="{DE5CCF76-0C82-4A5E-BE14-0FAE299B0395}" type="datetimeFigureOut">
              <a:rPr lang="en-IN" smtClean="0"/>
              <a:t>04-05-2020</a:t>
            </a:fld>
            <a:endParaRPr lang="en-IN"/>
          </a:p>
        </p:txBody>
      </p:sp>
      <p:sp>
        <p:nvSpPr>
          <p:cNvPr id="6" name="Footer Placeholder 5">
            <a:extLst>
              <a:ext uri="{FF2B5EF4-FFF2-40B4-BE49-F238E27FC236}">
                <a16:creationId xmlns:a16="http://schemas.microsoft.com/office/drawing/2014/main" id="{2B428275-1151-4D90-AB21-C2306E69087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D3B444A-0EBC-4A35-BF3C-8A4F40FC385D}"/>
              </a:ext>
            </a:extLst>
          </p:cNvPr>
          <p:cNvSpPr>
            <a:spLocks noGrp="1"/>
          </p:cNvSpPr>
          <p:nvPr>
            <p:ph type="sldNum" sz="quarter" idx="12"/>
          </p:nvPr>
        </p:nvSpPr>
        <p:spPr/>
        <p:txBody>
          <a:bodyPr/>
          <a:lstStyle/>
          <a:p>
            <a:fld id="{B2EFC5F9-81A7-4341-AADA-FA59B8EC3456}" type="slidenum">
              <a:rPr lang="en-IN" smtClean="0"/>
              <a:t>‹#›</a:t>
            </a:fld>
            <a:endParaRPr lang="en-IN"/>
          </a:p>
        </p:txBody>
      </p:sp>
    </p:spTree>
    <p:extLst>
      <p:ext uri="{BB962C8B-B14F-4D97-AF65-F5344CB8AC3E}">
        <p14:creationId xmlns:p14="http://schemas.microsoft.com/office/powerpoint/2010/main" val="2037419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EB0BA9-F9F6-470A-AA2F-FB23DE0AD4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D199776-BC1B-44DC-99A5-B044CEDD6C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A1CFE81-D008-445E-B4F0-63AE96DC55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CCF76-0C82-4A5E-BE14-0FAE299B0395}" type="datetimeFigureOut">
              <a:rPr lang="en-IN" smtClean="0"/>
              <a:t>04-05-2020</a:t>
            </a:fld>
            <a:endParaRPr lang="en-IN"/>
          </a:p>
        </p:txBody>
      </p:sp>
      <p:sp>
        <p:nvSpPr>
          <p:cNvPr id="5" name="Footer Placeholder 4">
            <a:extLst>
              <a:ext uri="{FF2B5EF4-FFF2-40B4-BE49-F238E27FC236}">
                <a16:creationId xmlns:a16="http://schemas.microsoft.com/office/drawing/2014/main" id="{12B3A8D4-0ECB-42BE-ACED-217A97D306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04AFAD7-34A3-4818-BF60-C39F92A51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C5F9-81A7-4341-AADA-FA59B8EC3456}" type="slidenum">
              <a:rPr lang="en-IN" smtClean="0"/>
              <a:t>‹#›</a:t>
            </a:fld>
            <a:endParaRPr lang="en-IN"/>
          </a:p>
        </p:txBody>
      </p:sp>
    </p:spTree>
    <p:extLst>
      <p:ext uri="{BB962C8B-B14F-4D97-AF65-F5344CB8AC3E}">
        <p14:creationId xmlns:p14="http://schemas.microsoft.com/office/powerpoint/2010/main" val="3383901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8FCD7-B619-4A06-A544-BA422A0CE452}"/>
              </a:ext>
            </a:extLst>
          </p:cNvPr>
          <p:cNvSpPr>
            <a:spLocks noGrp="1"/>
          </p:cNvSpPr>
          <p:nvPr>
            <p:ph type="ctrTitle"/>
          </p:nvPr>
        </p:nvSpPr>
        <p:spPr>
          <a:xfrm>
            <a:off x="1524000" y="1122363"/>
            <a:ext cx="9144000" cy="1119392"/>
          </a:xfrm>
        </p:spPr>
        <p:txBody>
          <a:bodyPr/>
          <a:lstStyle/>
          <a:p>
            <a:r>
              <a:rPr lang="en-IN" dirty="0"/>
              <a:t>Learning-Introduction</a:t>
            </a:r>
          </a:p>
        </p:txBody>
      </p:sp>
      <p:sp>
        <p:nvSpPr>
          <p:cNvPr id="3" name="Subtitle 2">
            <a:extLst>
              <a:ext uri="{FF2B5EF4-FFF2-40B4-BE49-F238E27FC236}">
                <a16:creationId xmlns:a16="http://schemas.microsoft.com/office/drawing/2014/main" id="{87696CC2-6219-4B18-92A0-3F5C07D0A7B6}"/>
              </a:ext>
            </a:extLst>
          </p:cNvPr>
          <p:cNvSpPr>
            <a:spLocks noGrp="1"/>
          </p:cNvSpPr>
          <p:nvPr>
            <p:ph type="subTitle" idx="1"/>
          </p:nvPr>
        </p:nvSpPr>
        <p:spPr>
          <a:xfrm>
            <a:off x="1524000" y="2477729"/>
            <a:ext cx="9144000" cy="2780071"/>
          </a:xfrm>
        </p:spPr>
        <p:txBody>
          <a:bodyPr>
            <a:noAutofit/>
          </a:bodyPr>
          <a:lstStyle/>
          <a:p>
            <a:r>
              <a:rPr lang="en-IN" sz="3200" i="1" dirty="0"/>
              <a:t>Dr. Pranay Kumar Gupta</a:t>
            </a:r>
          </a:p>
          <a:p>
            <a:r>
              <a:rPr lang="en-IN" sz="3200" i="1" dirty="0"/>
              <a:t>Associate Professor</a:t>
            </a:r>
          </a:p>
          <a:p>
            <a:r>
              <a:rPr lang="en-IN" sz="3200" i="1" dirty="0"/>
              <a:t>Dept. of Psychology</a:t>
            </a:r>
          </a:p>
          <a:p>
            <a:r>
              <a:rPr lang="en-IN" sz="3200" i="1" dirty="0"/>
              <a:t>S. M. D. College, Punpun</a:t>
            </a:r>
          </a:p>
          <a:p>
            <a:r>
              <a:rPr lang="en-IN" sz="3200" i="1" dirty="0"/>
              <a:t>Patliputra University</a:t>
            </a:r>
          </a:p>
        </p:txBody>
      </p:sp>
    </p:spTree>
    <p:extLst>
      <p:ext uri="{BB962C8B-B14F-4D97-AF65-F5344CB8AC3E}">
        <p14:creationId xmlns:p14="http://schemas.microsoft.com/office/powerpoint/2010/main" val="3531705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2AA99-645E-45BD-ADF7-93E73D2089F2}"/>
              </a:ext>
            </a:extLst>
          </p:cNvPr>
          <p:cNvSpPr>
            <a:spLocks noGrp="1"/>
          </p:cNvSpPr>
          <p:nvPr>
            <p:ph type="title"/>
          </p:nvPr>
        </p:nvSpPr>
        <p:spPr/>
        <p:txBody>
          <a:bodyPr/>
          <a:lstStyle/>
          <a:p>
            <a:r>
              <a:rPr lang="en-IN" dirty="0"/>
              <a:t>Experiment on Salivatory Reflex: I P Pavlov</a:t>
            </a:r>
          </a:p>
        </p:txBody>
      </p:sp>
      <p:pic>
        <p:nvPicPr>
          <p:cNvPr id="1026" name="Picture 2" descr="अधिगम का शास्त्रीय अनुबंधन सिद्धांत ...">
            <a:extLst>
              <a:ext uri="{FF2B5EF4-FFF2-40B4-BE49-F238E27FC236}">
                <a16:creationId xmlns:a16="http://schemas.microsoft.com/office/drawing/2014/main" id="{4E7A5AA8-4D17-45B0-9AFB-F2C6DE6878E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3778" y="1690688"/>
            <a:ext cx="7125133" cy="4741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801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8">
            <a:extLst>
              <a:ext uri="{FF2B5EF4-FFF2-40B4-BE49-F238E27FC236}">
                <a16:creationId xmlns:a16="http://schemas.microsoft.com/office/drawing/2014/main" id="{99BBC118-43F1-48BA-922A-84E4C2E3D93A}"/>
              </a:ext>
            </a:extLst>
          </p:cNvPr>
          <p:cNvSpPr>
            <a:spLocks noGrp="1" noChangeAspect="1" noChangeArrowheads="1"/>
          </p:cNvSpPr>
          <p:nvPr>
            <p:ph idx="1"/>
          </p:nvPr>
        </p:nvSpPr>
        <p:spPr bwMode="auto">
          <a:xfrm>
            <a:off x="838200" y="239151"/>
            <a:ext cx="10515600" cy="593781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12" name="Picture 11">
            <a:extLst>
              <a:ext uri="{FF2B5EF4-FFF2-40B4-BE49-F238E27FC236}">
                <a16:creationId xmlns:a16="http://schemas.microsoft.com/office/drawing/2014/main" id="{8F93583B-E9CF-4474-979B-165255E57FC7}"/>
              </a:ext>
            </a:extLst>
          </p:cNvPr>
          <p:cNvPicPr>
            <a:picLocks noChangeAspect="1"/>
          </p:cNvPicPr>
          <p:nvPr/>
        </p:nvPicPr>
        <p:blipFill>
          <a:blip r:embed="rId2"/>
          <a:stretch>
            <a:fillRect/>
          </a:stretch>
        </p:blipFill>
        <p:spPr>
          <a:xfrm>
            <a:off x="738555" y="301210"/>
            <a:ext cx="10740682" cy="6128413"/>
          </a:xfrm>
          <a:prstGeom prst="rect">
            <a:avLst/>
          </a:prstGeom>
        </p:spPr>
      </p:pic>
    </p:spTree>
    <p:extLst>
      <p:ext uri="{BB962C8B-B14F-4D97-AF65-F5344CB8AC3E}">
        <p14:creationId xmlns:p14="http://schemas.microsoft.com/office/powerpoint/2010/main" val="674796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BFA2-E74E-4B3F-A78C-DB23EEB1B553}"/>
              </a:ext>
            </a:extLst>
          </p:cNvPr>
          <p:cNvSpPr>
            <a:spLocks noGrp="1"/>
          </p:cNvSpPr>
          <p:nvPr>
            <p:ph type="title"/>
          </p:nvPr>
        </p:nvSpPr>
        <p:spPr>
          <a:xfrm>
            <a:off x="838200" y="365126"/>
            <a:ext cx="10515600" cy="872832"/>
          </a:xfrm>
        </p:spPr>
        <p:txBody>
          <a:bodyPr/>
          <a:lstStyle/>
          <a:p>
            <a:r>
              <a:rPr lang="en-IN" dirty="0"/>
              <a:t>			Stages of Conditioning:</a:t>
            </a:r>
          </a:p>
        </p:txBody>
      </p:sp>
      <p:pic>
        <p:nvPicPr>
          <p:cNvPr id="4" name="Content Placeholder 3">
            <a:extLst>
              <a:ext uri="{FF2B5EF4-FFF2-40B4-BE49-F238E27FC236}">
                <a16:creationId xmlns:a16="http://schemas.microsoft.com/office/drawing/2014/main" id="{CEC657A6-2501-41CD-829A-B81CA2881887}"/>
              </a:ext>
            </a:extLst>
          </p:cNvPr>
          <p:cNvPicPr>
            <a:picLocks noGrp="1" noChangeAspect="1"/>
          </p:cNvPicPr>
          <p:nvPr>
            <p:ph idx="1"/>
          </p:nvPr>
        </p:nvPicPr>
        <p:blipFill>
          <a:blip r:embed="rId2"/>
          <a:stretch>
            <a:fillRect/>
          </a:stretch>
        </p:blipFill>
        <p:spPr>
          <a:xfrm>
            <a:off x="1261404" y="1387053"/>
            <a:ext cx="10092396" cy="4083893"/>
          </a:xfrm>
          <a:prstGeom prst="rect">
            <a:avLst/>
          </a:prstGeom>
        </p:spPr>
      </p:pic>
    </p:spTree>
    <p:extLst>
      <p:ext uri="{BB962C8B-B14F-4D97-AF65-F5344CB8AC3E}">
        <p14:creationId xmlns:p14="http://schemas.microsoft.com/office/powerpoint/2010/main" val="2010805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09E84-20A3-4AB0-8442-38D1EF7241F1}"/>
              </a:ext>
            </a:extLst>
          </p:cNvPr>
          <p:cNvSpPr>
            <a:spLocks noGrp="1"/>
          </p:cNvSpPr>
          <p:nvPr>
            <p:ph type="title"/>
          </p:nvPr>
        </p:nvSpPr>
        <p:spPr>
          <a:xfrm>
            <a:off x="838200" y="365126"/>
            <a:ext cx="10515600" cy="774358"/>
          </a:xfrm>
        </p:spPr>
        <p:txBody>
          <a:bodyPr/>
          <a:lstStyle/>
          <a:p>
            <a:r>
              <a:rPr lang="en-IN" dirty="0"/>
              <a:t>Important Terms:-</a:t>
            </a:r>
          </a:p>
        </p:txBody>
      </p:sp>
      <p:sp>
        <p:nvSpPr>
          <p:cNvPr id="3" name="Content Placeholder 2">
            <a:extLst>
              <a:ext uri="{FF2B5EF4-FFF2-40B4-BE49-F238E27FC236}">
                <a16:creationId xmlns:a16="http://schemas.microsoft.com/office/drawing/2014/main" id="{FD613C9A-C6FD-4433-91F1-40307C65D98F}"/>
              </a:ext>
            </a:extLst>
          </p:cNvPr>
          <p:cNvSpPr>
            <a:spLocks noGrp="1"/>
          </p:cNvSpPr>
          <p:nvPr>
            <p:ph idx="1"/>
          </p:nvPr>
        </p:nvSpPr>
        <p:spPr>
          <a:xfrm>
            <a:off x="838200" y="1139485"/>
            <a:ext cx="10515600" cy="4797082"/>
          </a:xfrm>
        </p:spPr>
        <p:txBody>
          <a:bodyPr>
            <a:normAutofit fontScale="55000" lnSpcReduction="20000"/>
          </a:bodyPr>
          <a:lstStyle/>
          <a:p>
            <a:pPr algn="just"/>
            <a:endParaRPr lang="en-US" dirty="0"/>
          </a:p>
          <a:p>
            <a:pPr algn="just">
              <a:lnSpc>
                <a:spcPct val="160000"/>
              </a:lnSpc>
            </a:pPr>
            <a:r>
              <a:rPr lang="en-US" sz="4500" dirty="0"/>
              <a:t>The </a:t>
            </a:r>
            <a:r>
              <a:rPr lang="en-US" sz="4500" b="1" dirty="0"/>
              <a:t>Unconditioned Stimulus (UCS</a:t>
            </a:r>
            <a:r>
              <a:rPr lang="en-US" sz="4500" dirty="0"/>
              <a:t>) is </a:t>
            </a:r>
            <a:r>
              <a:rPr lang="en-US" sz="4500" i="1" dirty="0"/>
              <a:t>something (such as food) that triggers a natural occurring response</a:t>
            </a:r>
            <a:r>
              <a:rPr lang="en-US" sz="4500" dirty="0"/>
              <a:t>, and the </a:t>
            </a:r>
            <a:r>
              <a:rPr lang="en-US" sz="4500" b="1" dirty="0"/>
              <a:t>Unconditioned Response (UR)</a:t>
            </a:r>
            <a:r>
              <a:rPr lang="en-US" sz="4500" dirty="0"/>
              <a:t> is </a:t>
            </a:r>
            <a:r>
              <a:rPr lang="en-US" sz="4500" i="1" dirty="0"/>
              <a:t>the naturally occurring response (such as salivation) that follows the unconditioned stimulus</a:t>
            </a:r>
            <a:r>
              <a:rPr lang="en-US" sz="4500" dirty="0"/>
              <a:t>. </a:t>
            </a:r>
          </a:p>
          <a:p>
            <a:pPr algn="just">
              <a:lnSpc>
                <a:spcPct val="160000"/>
              </a:lnSpc>
            </a:pPr>
            <a:r>
              <a:rPr lang="en-US" sz="4500" dirty="0"/>
              <a:t>The </a:t>
            </a:r>
            <a:r>
              <a:rPr lang="en-US" sz="4500" b="1" dirty="0"/>
              <a:t>Conditioned Stimulus (CS) </a:t>
            </a:r>
            <a:r>
              <a:rPr lang="en-US" sz="4500" dirty="0"/>
              <a:t>is </a:t>
            </a:r>
            <a:r>
              <a:rPr lang="en-US" sz="4500" i="1" dirty="0"/>
              <a:t>a </a:t>
            </a:r>
            <a:r>
              <a:rPr lang="en-US" sz="4500" b="1" i="1" dirty="0"/>
              <a:t>neutral stimulus </a:t>
            </a:r>
            <a:r>
              <a:rPr lang="en-US" sz="4500" i="1" dirty="0"/>
              <a:t>that, after being repeatedly presented prior to the unconditioned stimulus, evokes a similar response </a:t>
            </a:r>
            <a:r>
              <a:rPr lang="en-US" sz="4500" b="1" i="1" dirty="0"/>
              <a:t>(Conditioned Response) </a:t>
            </a:r>
            <a:r>
              <a:rPr lang="en-US" sz="4500" i="1" dirty="0"/>
              <a:t>as the unconditioned stimulus</a:t>
            </a:r>
            <a:r>
              <a:rPr lang="en-US" sz="4500" dirty="0"/>
              <a:t>. </a:t>
            </a:r>
          </a:p>
          <a:p>
            <a:pPr marL="0" indent="0">
              <a:buNone/>
            </a:pPr>
            <a:br>
              <a:rPr lang="en-US" dirty="0"/>
            </a:br>
            <a:endParaRPr lang="en-IN" dirty="0"/>
          </a:p>
        </p:txBody>
      </p:sp>
    </p:spTree>
    <p:extLst>
      <p:ext uri="{BB962C8B-B14F-4D97-AF65-F5344CB8AC3E}">
        <p14:creationId xmlns:p14="http://schemas.microsoft.com/office/powerpoint/2010/main" val="1163961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2B78FE-1961-4C11-8CD3-8CCB59C2ACCA}"/>
              </a:ext>
            </a:extLst>
          </p:cNvPr>
          <p:cNvSpPr>
            <a:spLocks noGrp="1"/>
          </p:cNvSpPr>
          <p:nvPr>
            <p:ph idx="1"/>
          </p:nvPr>
        </p:nvSpPr>
        <p:spPr>
          <a:xfrm>
            <a:off x="838200" y="781665"/>
            <a:ext cx="10515600" cy="5395298"/>
          </a:xfrm>
        </p:spPr>
        <p:txBody>
          <a:bodyPr/>
          <a:lstStyle/>
          <a:p>
            <a:pPr algn="just">
              <a:lnSpc>
                <a:spcPct val="150000"/>
              </a:lnSpc>
            </a:pPr>
            <a:r>
              <a:rPr lang="en-US" dirty="0"/>
              <a:t>In Pavlov‘s experiment, the sound of the tone/bell served as the conditioned stimulus that, after learning, produced the conditioned response (CR), which is </a:t>
            </a:r>
            <a:r>
              <a:rPr lang="en-US" i="1" dirty="0"/>
              <a:t>the acquired response to the formerly neutral stimulus</a:t>
            </a:r>
            <a:r>
              <a:rPr lang="en-US" dirty="0"/>
              <a:t>. </a:t>
            </a:r>
          </a:p>
          <a:p>
            <a:pPr algn="just">
              <a:lnSpc>
                <a:spcPct val="150000"/>
              </a:lnSpc>
            </a:pPr>
            <a:r>
              <a:rPr lang="en-US" dirty="0"/>
              <a:t>Note that the UR and the CR are the same behavior—in this case salivation—but they are given different names because they are produced by different stimuli (the US and the CS, respectively)</a:t>
            </a:r>
            <a:endParaRPr lang="en-IN" dirty="0"/>
          </a:p>
        </p:txBody>
      </p:sp>
    </p:spTree>
    <p:extLst>
      <p:ext uri="{BB962C8B-B14F-4D97-AF65-F5344CB8AC3E}">
        <p14:creationId xmlns:p14="http://schemas.microsoft.com/office/powerpoint/2010/main" val="1125023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0D7FC-F801-42DF-9785-A9739B0DE716}"/>
              </a:ext>
            </a:extLst>
          </p:cNvPr>
          <p:cNvSpPr>
            <a:spLocks noGrp="1"/>
          </p:cNvSpPr>
          <p:nvPr>
            <p:ph type="title"/>
          </p:nvPr>
        </p:nvSpPr>
        <p:spPr/>
        <p:txBody>
          <a:bodyPr/>
          <a:lstStyle/>
          <a:p>
            <a:r>
              <a:rPr lang="en-IN" dirty="0"/>
              <a:t>Theories about Classical Conditioning</a:t>
            </a:r>
            <a:br>
              <a:rPr lang="en-IN" dirty="0"/>
            </a:br>
            <a:r>
              <a:rPr lang="en-IN" dirty="0"/>
              <a:t>1. Stimulus Substitution:-</a:t>
            </a:r>
          </a:p>
        </p:txBody>
      </p:sp>
      <p:sp>
        <p:nvSpPr>
          <p:cNvPr id="3" name="Content Placeholder 2">
            <a:extLst>
              <a:ext uri="{FF2B5EF4-FFF2-40B4-BE49-F238E27FC236}">
                <a16:creationId xmlns:a16="http://schemas.microsoft.com/office/drawing/2014/main" id="{6BC43324-412F-4B0A-8EBA-47C18B8F429F}"/>
              </a:ext>
            </a:extLst>
          </p:cNvPr>
          <p:cNvSpPr>
            <a:spLocks noGrp="1"/>
          </p:cNvSpPr>
          <p:nvPr>
            <p:ph idx="1"/>
          </p:nvPr>
        </p:nvSpPr>
        <p:spPr>
          <a:xfrm>
            <a:off x="838200" y="1799303"/>
            <a:ext cx="10515600" cy="4377660"/>
          </a:xfrm>
        </p:spPr>
        <p:txBody>
          <a:bodyPr>
            <a:normAutofit/>
          </a:bodyPr>
          <a:lstStyle/>
          <a:p>
            <a:pPr algn="just">
              <a:lnSpc>
                <a:spcPct val="150000"/>
              </a:lnSpc>
            </a:pPr>
            <a:r>
              <a:rPr lang="en-IN" dirty="0"/>
              <a:t>Stimulus Substitution:- CS as a result of repeated pairing with the US, acquires the capacity to substitute for the US in evoking a response. In other words, an association-a link or a bond – is formed between the CS and US so that the CS becomes the equivalent of US in eliciting a response. </a:t>
            </a:r>
          </a:p>
        </p:txBody>
      </p:sp>
    </p:spTree>
    <p:extLst>
      <p:ext uri="{BB962C8B-B14F-4D97-AF65-F5344CB8AC3E}">
        <p14:creationId xmlns:p14="http://schemas.microsoft.com/office/powerpoint/2010/main" val="1164233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C00F99-0A14-4D83-AAD6-44E8E17DB4EE}"/>
              </a:ext>
            </a:extLst>
          </p:cNvPr>
          <p:cNvSpPr>
            <a:spLocks noGrp="1"/>
          </p:cNvSpPr>
          <p:nvPr>
            <p:ph idx="1"/>
          </p:nvPr>
        </p:nvSpPr>
        <p:spPr>
          <a:xfrm>
            <a:off x="838200" y="988142"/>
            <a:ext cx="10515600" cy="5188821"/>
          </a:xfrm>
        </p:spPr>
        <p:txBody>
          <a:bodyPr/>
          <a:lstStyle/>
          <a:p>
            <a:pPr algn="just">
              <a:lnSpc>
                <a:spcPct val="150000"/>
              </a:lnSpc>
            </a:pPr>
            <a:r>
              <a:rPr lang="en-IN" dirty="0"/>
              <a:t>According to Pavlov, this process of linking takes place in the brain. According to Pavlov, two areas of the brain, one for the CS and one for the US, became activated during the conditioning procedure and the activation of the US area resulted in a reflex, or automatic response (Cortical Irradiation). </a:t>
            </a:r>
          </a:p>
          <a:p>
            <a:endParaRPr lang="en-IN" dirty="0"/>
          </a:p>
        </p:txBody>
      </p:sp>
    </p:spTree>
    <p:extLst>
      <p:ext uri="{BB962C8B-B14F-4D97-AF65-F5344CB8AC3E}">
        <p14:creationId xmlns:p14="http://schemas.microsoft.com/office/powerpoint/2010/main" val="3807202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A47AC-F2C3-4776-BBC5-94B78C168259}"/>
              </a:ext>
            </a:extLst>
          </p:cNvPr>
          <p:cNvSpPr>
            <a:spLocks noGrp="1"/>
          </p:cNvSpPr>
          <p:nvPr>
            <p:ph type="title"/>
          </p:nvPr>
        </p:nvSpPr>
        <p:spPr/>
        <p:txBody>
          <a:bodyPr/>
          <a:lstStyle/>
          <a:p>
            <a:r>
              <a:rPr lang="en-IN" dirty="0"/>
              <a:t>Theories about Classical Conditioning</a:t>
            </a:r>
            <a:br>
              <a:rPr lang="en-IN" dirty="0"/>
            </a:br>
            <a:r>
              <a:rPr lang="en-IN" dirty="0"/>
              <a:t>2. Information and expectation:-</a:t>
            </a:r>
          </a:p>
        </p:txBody>
      </p:sp>
      <p:sp>
        <p:nvSpPr>
          <p:cNvPr id="3" name="Content Placeholder 2">
            <a:extLst>
              <a:ext uri="{FF2B5EF4-FFF2-40B4-BE49-F238E27FC236}">
                <a16:creationId xmlns:a16="http://schemas.microsoft.com/office/drawing/2014/main" id="{D22F8743-29AA-41EF-956A-738DFCFD05D2}"/>
              </a:ext>
            </a:extLst>
          </p:cNvPr>
          <p:cNvSpPr>
            <a:spLocks noGrp="1"/>
          </p:cNvSpPr>
          <p:nvPr>
            <p:ph idx="1"/>
          </p:nvPr>
        </p:nvSpPr>
        <p:spPr/>
        <p:txBody>
          <a:bodyPr>
            <a:normAutofit fontScale="92500" lnSpcReduction="10000"/>
          </a:bodyPr>
          <a:lstStyle/>
          <a:p>
            <a:pPr algn="just">
              <a:lnSpc>
                <a:spcPct val="150000"/>
              </a:lnSpc>
            </a:pPr>
            <a:r>
              <a:rPr lang="en-IN" dirty="0"/>
              <a:t>Information and expectation:- The CS becomes a signal for the US. When the CS is presented, the US is expected and the learner responds in accordance with this expectation.</a:t>
            </a:r>
          </a:p>
          <a:p>
            <a:pPr algn="just">
              <a:lnSpc>
                <a:spcPct val="150000"/>
              </a:lnSpc>
            </a:pPr>
            <a:r>
              <a:rPr lang="en-IN" dirty="0"/>
              <a:t>The learning situation in classical conditioning is one of S-S learning in which one stimulus(e.g. bell sound) becomes a signal of another stimulus (e.g. food). </a:t>
            </a:r>
          </a:p>
          <a:p>
            <a:pPr algn="just">
              <a:lnSpc>
                <a:spcPct val="150000"/>
              </a:lnSpc>
            </a:pPr>
            <a:r>
              <a:rPr lang="en-IN" dirty="0"/>
              <a:t>Here one stimulus signifies the possible occurrence of another stimulus.</a:t>
            </a:r>
          </a:p>
          <a:p>
            <a:pPr marL="0" indent="0">
              <a:buNone/>
            </a:pPr>
            <a:endParaRPr lang="en-IN" dirty="0"/>
          </a:p>
        </p:txBody>
      </p:sp>
    </p:spTree>
    <p:extLst>
      <p:ext uri="{BB962C8B-B14F-4D97-AF65-F5344CB8AC3E}">
        <p14:creationId xmlns:p14="http://schemas.microsoft.com/office/powerpoint/2010/main" val="2622663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3B25B-9F74-4E9E-A0E6-778447457DED}"/>
              </a:ext>
            </a:extLst>
          </p:cNvPr>
          <p:cNvSpPr>
            <a:spLocks noGrp="1"/>
          </p:cNvSpPr>
          <p:nvPr>
            <p:ph type="title"/>
          </p:nvPr>
        </p:nvSpPr>
        <p:spPr>
          <a:xfrm>
            <a:off x="838200" y="335629"/>
            <a:ext cx="10515600" cy="814746"/>
          </a:xfrm>
        </p:spPr>
        <p:txBody>
          <a:bodyPr/>
          <a:lstStyle/>
          <a:p>
            <a:r>
              <a:rPr lang="en-IN" dirty="0"/>
              <a:t>Neural basis of Classical Conditioning</a:t>
            </a:r>
          </a:p>
        </p:txBody>
      </p:sp>
      <p:sp>
        <p:nvSpPr>
          <p:cNvPr id="3" name="Content Placeholder 2">
            <a:extLst>
              <a:ext uri="{FF2B5EF4-FFF2-40B4-BE49-F238E27FC236}">
                <a16:creationId xmlns:a16="http://schemas.microsoft.com/office/drawing/2014/main" id="{803289DC-3C06-4166-B11B-FCAB108E629E}"/>
              </a:ext>
            </a:extLst>
          </p:cNvPr>
          <p:cNvSpPr>
            <a:spLocks noGrp="1"/>
          </p:cNvSpPr>
          <p:nvPr>
            <p:ph idx="1"/>
          </p:nvPr>
        </p:nvSpPr>
        <p:spPr>
          <a:xfrm>
            <a:off x="838200" y="1474839"/>
            <a:ext cx="10515600" cy="4702124"/>
          </a:xfrm>
        </p:spPr>
        <p:txBody>
          <a:bodyPr>
            <a:normAutofit fontScale="92500" lnSpcReduction="10000"/>
          </a:bodyPr>
          <a:lstStyle/>
          <a:p>
            <a:pPr algn="just">
              <a:lnSpc>
                <a:spcPct val="150000"/>
              </a:lnSpc>
            </a:pPr>
            <a:r>
              <a:rPr lang="en-IN" dirty="0"/>
              <a:t>Thompson and </a:t>
            </a:r>
            <a:r>
              <a:rPr lang="en-IN" dirty="0" err="1"/>
              <a:t>Krup</a:t>
            </a:r>
            <a:r>
              <a:rPr lang="en-IN" dirty="0"/>
              <a:t> (1994) have found that when the cerebellum of the animals are surgically destroyed, previously learned associations can be severely disrupted and the ability to learn new associations eliminated altogether. </a:t>
            </a:r>
          </a:p>
          <a:p>
            <a:pPr algn="just">
              <a:lnSpc>
                <a:spcPct val="150000"/>
              </a:lnSpc>
            </a:pPr>
            <a:r>
              <a:rPr lang="en-IN" dirty="0"/>
              <a:t>Steinmetz (1999) found that other brain structures such as hippocampus, the amygdala and the brain-stem areas that project to or receive information from the cerebellum are also involved in eye-blink conditioning.</a:t>
            </a:r>
          </a:p>
        </p:txBody>
      </p:sp>
    </p:spTree>
    <p:extLst>
      <p:ext uri="{BB962C8B-B14F-4D97-AF65-F5344CB8AC3E}">
        <p14:creationId xmlns:p14="http://schemas.microsoft.com/office/powerpoint/2010/main" val="3550367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9FD55-BA55-4C61-BDBE-55A22BAB16B7}"/>
              </a:ext>
            </a:extLst>
          </p:cNvPr>
          <p:cNvSpPr>
            <a:spLocks noGrp="1"/>
          </p:cNvSpPr>
          <p:nvPr>
            <p:ph type="title"/>
          </p:nvPr>
        </p:nvSpPr>
        <p:spPr/>
        <p:txBody>
          <a:bodyPr/>
          <a:lstStyle/>
          <a:p>
            <a:r>
              <a:rPr lang="en-IN" dirty="0"/>
              <a:t>Determinants of Classical Conditioning</a:t>
            </a:r>
          </a:p>
        </p:txBody>
      </p:sp>
      <p:sp>
        <p:nvSpPr>
          <p:cNvPr id="3" name="Content Placeholder 2">
            <a:extLst>
              <a:ext uri="{FF2B5EF4-FFF2-40B4-BE49-F238E27FC236}">
                <a16:creationId xmlns:a16="http://schemas.microsoft.com/office/drawing/2014/main" id="{136332AB-DBB4-4DCF-80BC-BE5CA3CCB0C5}"/>
              </a:ext>
            </a:extLst>
          </p:cNvPr>
          <p:cNvSpPr>
            <a:spLocks noGrp="1"/>
          </p:cNvSpPr>
          <p:nvPr>
            <p:ph idx="1"/>
          </p:nvPr>
        </p:nvSpPr>
        <p:spPr>
          <a:xfrm>
            <a:off x="838200" y="2448231"/>
            <a:ext cx="10515600" cy="3728731"/>
          </a:xfrm>
        </p:spPr>
        <p:txBody>
          <a:bodyPr/>
          <a:lstStyle/>
          <a:p>
            <a:pPr>
              <a:lnSpc>
                <a:spcPct val="150000"/>
              </a:lnSpc>
            </a:pPr>
            <a:r>
              <a:rPr lang="en-IN" dirty="0"/>
              <a:t>1. Time relation between stimuli</a:t>
            </a:r>
          </a:p>
          <a:p>
            <a:pPr>
              <a:lnSpc>
                <a:spcPct val="150000"/>
              </a:lnSpc>
            </a:pPr>
            <a:r>
              <a:rPr lang="en-IN" dirty="0"/>
              <a:t>2. type of the unconditioned stimulus</a:t>
            </a:r>
          </a:p>
          <a:p>
            <a:pPr>
              <a:lnSpc>
                <a:spcPct val="150000"/>
              </a:lnSpc>
            </a:pPr>
            <a:r>
              <a:rPr lang="en-IN" dirty="0"/>
              <a:t>3. Intensity of the unconditioned stimulus</a:t>
            </a:r>
          </a:p>
        </p:txBody>
      </p:sp>
    </p:spTree>
    <p:extLst>
      <p:ext uri="{BB962C8B-B14F-4D97-AF65-F5344CB8AC3E}">
        <p14:creationId xmlns:p14="http://schemas.microsoft.com/office/powerpoint/2010/main" val="2520290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E45DF-A21B-4C6C-AD0A-A6544CDA651C}"/>
              </a:ext>
            </a:extLst>
          </p:cNvPr>
          <p:cNvSpPr>
            <a:spLocks noGrp="1"/>
          </p:cNvSpPr>
          <p:nvPr>
            <p:ph type="title"/>
          </p:nvPr>
        </p:nvSpPr>
        <p:spPr>
          <a:xfrm>
            <a:off x="838200" y="365125"/>
            <a:ext cx="10515600" cy="549275"/>
          </a:xfrm>
        </p:spPr>
        <p:txBody>
          <a:bodyPr>
            <a:normAutofit fontScale="90000"/>
          </a:bodyPr>
          <a:lstStyle/>
          <a:p>
            <a:r>
              <a:rPr lang="en-IN" dirty="0"/>
              <a:t>What is Learning?</a:t>
            </a:r>
          </a:p>
        </p:txBody>
      </p:sp>
      <p:sp>
        <p:nvSpPr>
          <p:cNvPr id="3" name="Content Placeholder 2">
            <a:extLst>
              <a:ext uri="{FF2B5EF4-FFF2-40B4-BE49-F238E27FC236}">
                <a16:creationId xmlns:a16="http://schemas.microsoft.com/office/drawing/2014/main" id="{F598A06C-6978-452B-872C-0D9F290F912F}"/>
              </a:ext>
            </a:extLst>
          </p:cNvPr>
          <p:cNvSpPr>
            <a:spLocks noGrp="1"/>
          </p:cNvSpPr>
          <p:nvPr>
            <p:ph idx="1"/>
          </p:nvPr>
        </p:nvSpPr>
        <p:spPr>
          <a:xfrm>
            <a:off x="838200" y="1076632"/>
            <a:ext cx="10515600" cy="5100331"/>
          </a:xfrm>
        </p:spPr>
        <p:txBody>
          <a:bodyPr>
            <a:normAutofit fontScale="85000" lnSpcReduction="10000"/>
          </a:bodyPr>
          <a:lstStyle/>
          <a:p>
            <a:pPr algn="just">
              <a:lnSpc>
                <a:spcPct val="150000"/>
              </a:lnSpc>
            </a:pPr>
            <a:r>
              <a:rPr lang="en-IN" dirty="0"/>
              <a:t>Psychology is study of behaviour and mental/cognitive processes. The major focus of psychology is to study the mental process behind the behaviour. Actually, the behaviour is the outcome or manifestation of mental process. The behaviour and mental process are the two sides of the same coin. </a:t>
            </a:r>
          </a:p>
          <a:p>
            <a:pPr algn="just">
              <a:lnSpc>
                <a:spcPct val="150000"/>
              </a:lnSpc>
            </a:pPr>
            <a:r>
              <a:rPr lang="en-IN" dirty="0"/>
              <a:t>All our mental process may be classified into three categories:-</a:t>
            </a:r>
          </a:p>
          <a:p>
            <a:pPr marL="265113" indent="368300" algn="just">
              <a:lnSpc>
                <a:spcPct val="150000"/>
              </a:lnSpc>
              <a:buNone/>
            </a:pPr>
            <a:r>
              <a:rPr lang="en-IN" dirty="0" err="1"/>
              <a:t>i</a:t>
            </a:r>
            <a:r>
              <a:rPr lang="en-IN" dirty="0"/>
              <a:t>. Cognitive</a:t>
            </a:r>
          </a:p>
          <a:p>
            <a:pPr marL="265113" indent="368300" algn="just">
              <a:lnSpc>
                <a:spcPct val="150000"/>
              </a:lnSpc>
              <a:buNone/>
            </a:pPr>
            <a:r>
              <a:rPr lang="en-IN" dirty="0"/>
              <a:t>Ii. Affective</a:t>
            </a:r>
          </a:p>
          <a:p>
            <a:pPr marL="265113" indent="368300" algn="just">
              <a:lnSpc>
                <a:spcPct val="150000"/>
              </a:lnSpc>
              <a:buNone/>
            </a:pPr>
            <a:r>
              <a:rPr lang="en-IN" dirty="0"/>
              <a:t>Iii. Conative or behavioural</a:t>
            </a:r>
          </a:p>
        </p:txBody>
      </p:sp>
    </p:spTree>
    <p:extLst>
      <p:ext uri="{BB962C8B-B14F-4D97-AF65-F5344CB8AC3E}">
        <p14:creationId xmlns:p14="http://schemas.microsoft.com/office/powerpoint/2010/main" val="2921025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BCC0C-0EBB-405A-AAF1-ABE731B36900}"/>
              </a:ext>
            </a:extLst>
          </p:cNvPr>
          <p:cNvSpPr>
            <a:spLocks noGrp="1"/>
          </p:cNvSpPr>
          <p:nvPr>
            <p:ph type="title"/>
          </p:nvPr>
        </p:nvSpPr>
        <p:spPr>
          <a:xfrm>
            <a:off x="838200" y="365126"/>
            <a:ext cx="10515600" cy="886900"/>
          </a:xfrm>
        </p:spPr>
        <p:txBody>
          <a:bodyPr>
            <a:normAutofit/>
          </a:bodyPr>
          <a:lstStyle/>
          <a:p>
            <a:r>
              <a:rPr lang="en-IN" dirty="0"/>
              <a:t>1. Time relation between stimuli-CS &amp; US</a:t>
            </a:r>
          </a:p>
        </p:txBody>
      </p:sp>
      <p:sp>
        <p:nvSpPr>
          <p:cNvPr id="3" name="Content Placeholder 2">
            <a:extLst>
              <a:ext uri="{FF2B5EF4-FFF2-40B4-BE49-F238E27FC236}">
                <a16:creationId xmlns:a16="http://schemas.microsoft.com/office/drawing/2014/main" id="{1136CA28-3595-466C-83A4-6C762FA8AEEF}"/>
              </a:ext>
            </a:extLst>
          </p:cNvPr>
          <p:cNvSpPr>
            <a:spLocks noGrp="1"/>
          </p:cNvSpPr>
          <p:nvPr>
            <p:ph idx="1"/>
          </p:nvPr>
        </p:nvSpPr>
        <p:spPr>
          <a:xfrm>
            <a:off x="838200" y="1252026"/>
            <a:ext cx="10515600" cy="4924937"/>
          </a:xfrm>
        </p:spPr>
        <p:txBody>
          <a:bodyPr>
            <a:normAutofit fontScale="85000" lnSpcReduction="20000"/>
          </a:bodyPr>
          <a:lstStyle/>
          <a:p>
            <a:pPr algn="just">
              <a:lnSpc>
                <a:spcPct val="150000"/>
              </a:lnSpc>
            </a:pPr>
            <a:r>
              <a:rPr lang="en-IN" dirty="0"/>
              <a:t>Mainly of four types based on the time relation between the onset of conditioned stimuli (CS) and unconditioned stimuli(UCS).</a:t>
            </a:r>
          </a:p>
          <a:p>
            <a:pPr marL="1293813" indent="-571500" algn="just">
              <a:lnSpc>
                <a:spcPct val="150000"/>
              </a:lnSpc>
              <a:buFont typeface="+mj-lt"/>
              <a:buAutoNum type="romanUcPeriod"/>
            </a:pPr>
            <a:r>
              <a:rPr lang="en-IN" b="1" dirty="0"/>
              <a:t>Simultaneous Conditioning</a:t>
            </a:r>
            <a:r>
              <a:rPr lang="en-IN" dirty="0"/>
              <a:t>:- onset of CS &amp; US are concurrent or simultaneous. Both CS &amp; US come and go off together. </a:t>
            </a:r>
          </a:p>
          <a:p>
            <a:pPr marL="1293813" indent="-571500" algn="just">
              <a:lnSpc>
                <a:spcPct val="150000"/>
              </a:lnSpc>
              <a:buFont typeface="+mj-lt"/>
              <a:buAutoNum type="romanUcPeriod"/>
            </a:pPr>
            <a:r>
              <a:rPr lang="en-IN" b="1" dirty="0"/>
              <a:t>Delayed Conditioning</a:t>
            </a:r>
            <a:r>
              <a:rPr lang="en-IN" dirty="0"/>
              <a:t>:- onset of CS precedes the onset of US. The CS ends before the end of the US. </a:t>
            </a:r>
          </a:p>
          <a:p>
            <a:pPr marL="1293813" indent="-571500" algn="just">
              <a:lnSpc>
                <a:spcPct val="150000"/>
              </a:lnSpc>
              <a:buFont typeface="+mj-lt"/>
              <a:buAutoNum type="romanUcPeriod"/>
            </a:pPr>
            <a:r>
              <a:rPr lang="en-IN" b="1" dirty="0"/>
              <a:t>Trace Conditioning</a:t>
            </a:r>
            <a:r>
              <a:rPr lang="en-IN" dirty="0"/>
              <a:t>:- onset and end of the CS precedes the onset of US with some blank time between the two. </a:t>
            </a:r>
          </a:p>
          <a:p>
            <a:pPr marL="1293813" indent="-571500" algn="just">
              <a:lnSpc>
                <a:spcPct val="150000"/>
              </a:lnSpc>
              <a:buFont typeface="+mj-lt"/>
              <a:buAutoNum type="romanUcPeriod"/>
            </a:pPr>
            <a:r>
              <a:rPr lang="en-IN" b="1" dirty="0"/>
              <a:t>Backward Conditioning</a:t>
            </a:r>
            <a:r>
              <a:rPr lang="en-IN" dirty="0"/>
              <a:t>:-The US precedes the onset of CS.</a:t>
            </a:r>
          </a:p>
        </p:txBody>
      </p:sp>
    </p:spTree>
    <p:extLst>
      <p:ext uri="{BB962C8B-B14F-4D97-AF65-F5344CB8AC3E}">
        <p14:creationId xmlns:p14="http://schemas.microsoft.com/office/powerpoint/2010/main" val="3446683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ossible temporal alignments of a conditioned stimulus (CS) and ...">
            <a:extLst>
              <a:ext uri="{FF2B5EF4-FFF2-40B4-BE49-F238E27FC236}">
                <a16:creationId xmlns:a16="http://schemas.microsoft.com/office/drawing/2014/main" id="{88B729F9-24E6-414D-BBCB-46E17F58EBA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41342" y="914400"/>
            <a:ext cx="9073661" cy="5262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255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7BBD-237B-4D23-8EA6-D8378E09BD42}"/>
              </a:ext>
            </a:extLst>
          </p:cNvPr>
          <p:cNvSpPr>
            <a:spLocks noGrp="1"/>
          </p:cNvSpPr>
          <p:nvPr>
            <p:ph type="title"/>
          </p:nvPr>
        </p:nvSpPr>
        <p:spPr/>
        <p:txBody>
          <a:bodyPr>
            <a:normAutofit/>
          </a:bodyPr>
          <a:lstStyle/>
          <a:p>
            <a:r>
              <a:rPr lang="en-IN" sz="3600" dirty="0"/>
              <a:t>Effectiveness of conditioning due to the temporal relation between CS &amp; UCS</a:t>
            </a:r>
          </a:p>
        </p:txBody>
      </p:sp>
      <p:sp>
        <p:nvSpPr>
          <p:cNvPr id="3" name="Content Placeholder 2">
            <a:extLst>
              <a:ext uri="{FF2B5EF4-FFF2-40B4-BE49-F238E27FC236}">
                <a16:creationId xmlns:a16="http://schemas.microsoft.com/office/drawing/2014/main" id="{F662E529-E979-41B7-827C-4B91BB3E882F}"/>
              </a:ext>
            </a:extLst>
          </p:cNvPr>
          <p:cNvSpPr>
            <a:spLocks noGrp="1"/>
          </p:cNvSpPr>
          <p:nvPr>
            <p:ph idx="1"/>
          </p:nvPr>
        </p:nvSpPr>
        <p:spPr/>
        <p:txBody>
          <a:bodyPr/>
          <a:lstStyle/>
          <a:p>
            <a:pPr marL="530225" indent="-265113" algn="just">
              <a:lnSpc>
                <a:spcPct val="150000"/>
              </a:lnSpc>
            </a:pPr>
            <a:r>
              <a:rPr lang="en-IN" dirty="0"/>
              <a:t>Delayed conditioning procedure is the most effective way of acquiring a CR.</a:t>
            </a:r>
          </a:p>
          <a:p>
            <a:pPr marL="530225" indent="-265113" algn="just">
              <a:lnSpc>
                <a:spcPct val="150000"/>
              </a:lnSpc>
            </a:pPr>
            <a:r>
              <a:rPr lang="en-IN" dirty="0"/>
              <a:t>Simultaneous and trace conditioning procedure have been found to less effective.</a:t>
            </a:r>
          </a:p>
          <a:p>
            <a:pPr marL="530225" indent="-265113" algn="just">
              <a:lnSpc>
                <a:spcPct val="150000"/>
              </a:lnSpc>
            </a:pPr>
            <a:r>
              <a:rPr lang="en-IN" dirty="0"/>
              <a:t>The acquisition of response under backward conditioning procedure is very rare. </a:t>
            </a:r>
          </a:p>
          <a:p>
            <a:endParaRPr lang="en-IN" dirty="0"/>
          </a:p>
        </p:txBody>
      </p:sp>
    </p:spTree>
    <p:extLst>
      <p:ext uri="{BB962C8B-B14F-4D97-AF65-F5344CB8AC3E}">
        <p14:creationId xmlns:p14="http://schemas.microsoft.com/office/powerpoint/2010/main" val="2824598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D0AC-3A16-4966-845F-5D07C75DBF43}"/>
              </a:ext>
            </a:extLst>
          </p:cNvPr>
          <p:cNvSpPr>
            <a:spLocks noGrp="1"/>
          </p:cNvSpPr>
          <p:nvPr>
            <p:ph type="title"/>
          </p:nvPr>
        </p:nvSpPr>
        <p:spPr>
          <a:xfrm>
            <a:off x="838200" y="365125"/>
            <a:ext cx="10515600" cy="1109713"/>
          </a:xfrm>
        </p:spPr>
        <p:txBody>
          <a:bodyPr>
            <a:normAutofit fontScale="90000"/>
          </a:bodyPr>
          <a:lstStyle/>
          <a:p>
            <a:r>
              <a:rPr lang="en-IN" dirty="0"/>
              <a:t>Effectiveness of conditioning due to types/nature of Unconditioned Stimulus:-</a:t>
            </a:r>
          </a:p>
        </p:txBody>
      </p:sp>
      <p:sp>
        <p:nvSpPr>
          <p:cNvPr id="3" name="Content Placeholder 2">
            <a:extLst>
              <a:ext uri="{FF2B5EF4-FFF2-40B4-BE49-F238E27FC236}">
                <a16:creationId xmlns:a16="http://schemas.microsoft.com/office/drawing/2014/main" id="{344BFB29-36F8-456B-B17E-07ECBB5F9234}"/>
              </a:ext>
            </a:extLst>
          </p:cNvPr>
          <p:cNvSpPr>
            <a:spLocks noGrp="1"/>
          </p:cNvSpPr>
          <p:nvPr>
            <p:ph idx="1"/>
          </p:nvPr>
        </p:nvSpPr>
        <p:spPr>
          <a:xfrm>
            <a:off x="838200" y="1474839"/>
            <a:ext cx="10515600" cy="4702124"/>
          </a:xfrm>
        </p:spPr>
        <p:txBody>
          <a:bodyPr>
            <a:normAutofit lnSpcReduction="10000"/>
          </a:bodyPr>
          <a:lstStyle/>
          <a:p>
            <a:pPr marL="265113" indent="-265113" algn="just">
              <a:lnSpc>
                <a:spcPct val="150000"/>
              </a:lnSpc>
            </a:pPr>
            <a:r>
              <a:rPr lang="en-IN" dirty="0" err="1"/>
              <a:t>i</a:t>
            </a:r>
            <a:r>
              <a:rPr lang="en-IN" dirty="0"/>
              <a:t>- Appetitive:-automatically elicits approach responses preparatory to their consumption such as eating, drinking, caressing and give satisfaction and pleasure.</a:t>
            </a:r>
          </a:p>
          <a:p>
            <a:pPr marL="265113" indent="-265113" algn="just">
              <a:lnSpc>
                <a:spcPct val="150000"/>
              </a:lnSpc>
            </a:pPr>
            <a:r>
              <a:rPr lang="en-IN" dirty="0"/>
              <a:t>ii-Aversive:-elicits avoidance and escape responses such as noise, bitter taste, electric shock, painful injections. </a:t>
            </a:r>
          </a:p>
          <a:p>
            <a:pPr algn="just">
              <a:lnSpc>
                <a:spcPct val="150000"/>
              </a:lnSpc>
            </a:pPr>
            <a:r>
              <a:rPr lang="en-IN" dirty="0"/>
              <a:t>Note:-Appetitive classical conditioning is slower and requires greater number of acquisition trials than the aversive conditioning. </a:t>
            </a:r>
          </a:p>
        </p:txBody>
      </p:sp>
    </p:spTree>
    <p:extLst>
      <p:ext uri="{BB962C8B-B14F-4D97-AF65-F5344CB8AC3E}">
        <p14:creationId xmlns:p14="http://schemas.microsoft.com/office/powerpoint/2010/main" val="1405890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4C1AE-EEA5-471D-9BC5-823FA2E8C7A8}"/>
              </a:ext>
            </a:extLst>
          </p:cNvPr>
          <p:cNvSpPr>
            <a:spLocks noGrp="1"/>
          </p:cNvSpPr>
          <p:nvPr>
            <p:ph type="title"/>
          </p:nvPr>
        </p:nvSpPr>
        <p:spPr/>
        <p:txBody>
          <a:bodyPr>
            <a:normAutofit/>
          </a:bodyPr>
          <a:lstStyle/>
          <a:p>
            <a:r>
              <a:rPr lang="en-IN" dirty="0"/>
              <a:t>Effectiveness of conditioning due to Intensity of the Conditioned stimuli:-</a:t>
            </a:r>
          </a:p>
        </p:txBody>
      </p:sp>
      <p:sp>
        <p:nvSpPr>
          <p:cNvPr id="3" name="Content Placeholder 2">
            <a:extLst>
              <a:ext uri="{FF2B5EF4-FFF2-40B4-BE49-F238E27FC236}">
                <a16:creationId xmlns:a16="http://schemas.microsoft.com/office/drawing/2014/main" id="{254E69B1-8803-47ED-A598-FE228FAE0670}"/>
              </a:ext>
            </a:extLst>
          </p:cNvPr>
          <p:cNvSpPr>
            <a:spLocks noGrp="1"/>
          </p:cNvSpPr>
          <p:nvPr>
            <p:ph idx="1"/>
          </p:nvPr>
        </p:nvSpPr>
        <p:spPr/>
        <p:txBody>
          <a:bodyPr/>
          <a:lstStyle/>
          <a:p>
            <a:pPr>
              <a:lnSpc>
                <a:spcPct val="150000"/>
              </a:lnSpc>
            </a:pPr>
            <a:r>
              <a:rPr lang="en-IN" dirty="0"/>
              <a:t>More intense conditioned stimuli are more effective in accelerating the acquisition of conditioned responses that means require fewer number of acquisition trials. </a:t>
            </a:r>
          </a:p>
        </p:txBody>
      </p:sp>
    </p:spTree>
    <p:extLst>
      <p:ext uri="{BB962C8B-B14F-4D97-AF65-F5344CB8AC3E}">
        <p14:creationId xmlns:p14="http://schemas.microsoft.com/office/powerpoint/2010/main" val="1161269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274D2-9052-462C-8355-10A5D815C8FB}"/>
              </a:ext>
            </a:extLst>
          </p:cNvPr>
          <p:cNvSpPr>
            <a:spLocks noGrp="1"/>
          </p:cNvSpPr>
          <p:nvPr>
            <p:ph type="title"/>
          </p:nvPr>
        </p:nvSpPr>
        <p:spPr>
          <a:xfrm>
            <a:off x="838200" y="365125"/>
            <a:ext cx="10515600" cy="814746"/>
          </a:xfrm>
        </p:spPr>
        <p:txBody>
          <a:bodyPr>
            <a:normAutofit/>
          </a:bodyPr>
          <a:lstStyle/>
          <a:p>
            <a:r>
              <a:rPr lang="en-IN" dirty="0"/>
              <a:t>Phenomenon in Classical Conditioning:-</a:t>
            </a:r>
          </a:p>
        </p:txBody>
      </p:sp>
      <p:sp>
        <p:nvSpPr>
          <p:cNvPr id="3" name="Content Placeholder 2">
            <a:extLst>
              <a:ext uri="{FF2B5EF4-FFF2-40B4-BE49-F238E27FC236}">
                <a16:creationId xmlns:a16="http://schemas.microsoft.com/office/drawing/2014/main" id="{1115AE78-4648-4D03-9297-2A3D26F90A99}"/>
              </a:ext>
            </a:extLst>
          </p:cNvPr>
          <p:cNvSpPr>
            <a:spLocks noGrp="1"/>
          </p:cNvSpPr>
          <p:nvPr>
            <p:ph idx="1"/>
          </p:nvPr>
        </p:nvSpPr>
        <p:spPr>
          <a:xfrm>
            <a:off x="838200" y="1312607"/>
            <a:ext cx="10515600" cy="4940710"/>
          </a:xfrm>
        </p:spPr>
        <p:txBody>
          <a:bodyPr>
            <a:normAutofit/>
          </a:bodyPr>
          <a:lstStyle/>
          <a:p>
            <a:pPr algn="just">
              <a:lnSpc>
                <a:spcPct val="150000"/>
              </a:lnSpc>
            </a:pPr>
            <a:r>
              <a:rPr lang="en-IN" b="1" dirty="0"/>
              <a:t>Acquisition</a:t>
            </a:r>
            <a:r>
              <a:rPr lang="en-IN" dirty="0"/>
              <a:t>:- A gradual process by which a conditioned stimulus acquires the ability to elicit a conditioned response through repeated pairings of an unconditioned stimulus. Repeated pairing of bell and food causes acquisition.</a:t>
            </a:r>
          </a:p>
          <a:p>
            <a:pPr algn="just">
              <a:lnSpc>
                <a:spcPct val="150000"/>
              </a:lnSpc>
            </a:pPr>
            <a:r>
              <a:rPr lang="en-IN" b="1" dirty="0"/>
              <a:t>Generalization</a:t>
            </a:r>
            <a:r>
              <a:rPr lang="en-IN" dirty="0"/>
              <a:t>:- The tendency of the stimuli similar to a conditioned stimulus to evoke a conditioned response. Sound of buzzer or other tone similar in nature may evoke a conditioned response of salivation.</a:t>
            </a:r>
          </a:p>
        </p:txBody>
      </p:sp>
    </p:spTree>
    <p:extLst>
      <p:ext uri="{BB962C8B-B14F-4D97-AF65-F5344CB8AC3E}">
        <p14:creationId xmlns:p14="http://schemas.microsoft.com/office/powerpoint/2010/main" val="1647568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06DB9C-0F91-452D-BAF6-D62E07A6732F}"/>
              </a:ext>
            </a:extLst>
          </p:cNvPr>
          <p:cNvSpPr>
            <a:spLocks noGrp="1"/>
          </p:cNvSpPr>
          <p:nvPr>
            <p:ph idx="1"/>
          </p:nvPr>
        </p:nvSpPr>
        <p:spPr>
          <a:xfrm>
            <a:off x="838200" y="707923"/>
            <a:ext cx="10515600" cy="5469040"/>
          </a:xfrm>
        </p:spPr>
        <p:txBody>
          <a:bodyPr>
            <a:normAutofit/>
          </a:bodyPr>
          <a:lstStyle/>
          <a:p>
            <a:pPr algn="just">
              <a:lnSpc>
                <a:spcPct val="150000"/>
              </a:lnSpc>
            </a:pPr>
            <a:r>
              <a:rPr lang="en-IN" b="1" dirty="0"/>
              <a:t>Discrimination</a:t>
            </a:r>
            <a:r>
              <a:rPr lang="en-IN" dirty="0"/>
              <a:t>:- The process by which organisms learn to respond to certain stimuli but not to others. The dog may not salivate upon the sound of a very dissimilar nature or to a light not conditioned earlier.</a:t>
            </a:r>
          </a:p>
          <a:p>
            <a:pPr algn="just">
              <a:lnSpc>
                <a:spcPct val="150000"/>
              </a:lnSpc>
            </a:pPr>
            <a:r>
              <a:rPr lang="en-IN" b="1" dirty="0"/>
              <a:t>Reconditioning</a:t>
            </a:r>
            <a:r>
              <a:rPr lang="en-IN" dirty="0"/>
              <a:t>:- If the conditioned stimulus(the bell) and the unconditioned stimulus (the meat powder) are again paired after the conditioned response of salivation has been extinguished, salivation will return very quickly- a process termed as reconditioning. </a:t>
            </a:r>
          </a:p>
          <a:p>
            <a:endParaRPr lang="en-IN" dirty="0"/>
          </a:p>
        </p:txBody>
      </p:sp>
    </p:spTree>
    <p:extLst>
      <p:ext uri="{BB962C8B-B14F-4D97-AF65-F5344CB8AC3E}">
        <p14:creationId xmlns:p14="http://schemas.microsoft.com/office/powerpoint/2010/main" val="4039715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1B14-140F-4B1A-B64A-674B2DC5D325}"/>
              </a:ext>
            </a:extLst>
          </p:cNvPr>
          <p:cNvSpPr>
            <a:spLocks noGrp="1"/>
          </p:cNvSpPr>
          <p:nvPr>
            <p:ph type="title"/>
          </p:nvPr>
        </p:nvSpPr>
        <p:spPr/>
        <p:txBody>
          <a:bodyPr/>
          <a:lstStyle/>
          <a:p>
            <a:r>
              <a:rPr lang="en-IN" dirty="0"/>
              <a:t>Phenomenon in Classical Conditioning:-</a:t>
            </a:r>
          </a:p>
        </p:txBody>
      </p:sp>
      <p:sp>
        <p:nvSpPr>
          <p:cNvPr id="3" name="Content Placeholder 2">
            <a:extLst>
              <a:ext uri="{FF2B5EF4-FFF2-40B4-BE49-F238E27FC236}">
                <a16:creationId xmlns:a16="http://schemas.microsoft.com/office/drawing/2014/main" id="{55BCF478-1404-45C3-A3C3-26E7C6A9F2D6}"/>
              </a:ext>
            </a:extLst>
          </p:cNvPr>
          <p:cNvSpPr>
            <a:spLocks noGrp="1"/>
          </p:cNvSpPr>
          <p:nvPr>
            <p:ph idx="1"/>
          </p:nvPr>
        </p:nvSpPr>
        <p:spPr>
          <a:xfrm>
            <a:off x="838200" y="1460090"/>
            <a:ext cx="10515600" cy="4761118"/>
          </a:xfrm>
        </p:spPr>
        <p:txBody>
          <a:bodyPr>
            <a:normAutofit fontScale="92500"/>
          </a:bodyPr>
          <a:lstStyle/>
          <a:p>
            <a:pPr algn="just">
              <a:lnSpc>
                <a:spcPct val="150000"/>
              </a:lnSpc>
            </a:pPr>
            <a:r>
              <a:rPr lang="en-IN" dirty="0"/>
              <a:t>Extinction:-The process by which a conditioned stimulus gradually loses the ability to evoke conditioned responses when it is no longer followed by the unconditioned stimulus. In other words, extinction is the eventual decline and disappearance of a conditioned response (salivation) in the absence of an unconditioned stimulus (food). </a:t>
            </a:r>
          </a:p>
          <a:p>
            <a:pPr algn="just">
              <a:lnSpc>
                <a:spcPct val="150000"/>
              </a:lnSpc>
            </a:pPr>
            <a:r>
              <a:rPr lang="en-IN" dirty="0"/>
              <a:t>Spontaneous Recovery:-The reappearance of the reaction (conditioned response) after a time interval is referred to as spontaneous recovery.</a:t>
            </a:r>
          </a:p>
          <a:p>
            <a:endParaRPr lang="en-IN" dirty="0"/>
          </a:p>
        </p:txBody>
      </p:sp>
    </p:spTree>
    <p:extLst>
      <p:ext uri="{BB962C8B-B14F-4D97-AF65-F5344CB8AC3E}">
        <p14:creationId xmlns:p14="http://schemas.microsoft.com/office/powerpoint/2010/main" val="3179855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A460F-54BA-406B-8561-2A2FF3FC8405}"/>
              </a:ext>
            </a:extLst>
          </p:cNvPr>
          <p:cNvSpPr>
            <a:spLocks noGrp="1"/>
          </p:cNvSpPr>
          <p:nvPr>
            <p:ph type="title"/>
          </p:nvPr>
        </p:nvSpPr>
        <p:spPr>
          <a:xfrm>
            <a:off x="838200" y="365126"/>
            <a:ext cx="10515600" cy="726256"/>
          </a:xfrm>
        </p:spPr>
        <p:txBody>
          <a:bodyPr/>
          <a:lstStyle/>
          <a:p>
            <a:r>
              <a:rPr lang="en-IN" dirty="0"/>
              <a:t>Applications of Classical Conditioning</a:t>
            </a:r>
          </a:p>
        </p:txBody>
      </p:sp>
      <p:sp>
        <p:nvSpPr>
          <p:cNvPr id="3" name="Content Placeholder 2">
            <a:extLst>
              <a:ext uri="{FF2B5EF4-FFF2-40B4-BE49-F238E27FC236}">
                <a16:creationId xmlns:a16="http://schemas.microsoft.com/office/drawing/2014/main" id="{175D2EAF-4C82-4580-9D95-EC122CABB377}"/>
              </a:ext>
            </a:extLst>
          </p:cNvPr>
          <p:cNvSpPr>
            <a:spLocks noGrp="1"/>
          </p:cNvSpPr>
          <p:nvPr>
            <p:ph idx="1"/>
          </p:nvPr>
        </p:nvSpPr>
        <p:spPr>
          <a:xfrm>
            <a:off x="838200" y="1283110"/>
            <a:ext cx="10515600" cy="4893853"/>
          </a:xfrm>
        </p:spPr>
        <p:txBody>
          <a:bodyPr>
            <a:normAutofit fontScale="85000" lnSpcReduction="20000"/>
          </a:bodyPr>
          <a:lstStyle/>
          <a:p>
            <a:pPr algn="just">
              <a:lnSpc>
                <a:spcPct val="150000"/>
              </a:lnSpc>
            </a:pPr>
            <a:r>
              <a:rPr lang="en-US" b="1" dirty="0"/>
              <a:t>Flooding:</a:t>
            </a:r>
            <a:r>
              <a:rPr lang="en-US" dirty="0"/>
              <a:t> Exposed to the harmless stimulus until fear is extinguished.</a:t>
            </a:r>
          </a:p>
          <a:p>
            <a:pPr algn="just">
              <a:lnSpc>
                <a:spcPct val="150000"/>
              </a:lnSpc>
            </a:pPr>
            <a:r>
              <a:rPr lang="en-US" b="1" dirty="0"/>
              <a:t>Systematic Desensitization</a:t>
            </a:r>
            <a:r>
              <a:rPr lang="en-US" dirty="0"/>
              <a:t>: Relaxation techniques designed to gradually expose you to whatever stimulus you fear while keeping you very relaxed</a:t>
            </a:r>
          </a:p>
          <a:p>
            <a:pPr algn="just">
              <a:lnSpc>
                <a:spcPct val="150000"/>
              </a:lnSpc>
            </a:pPr>
            <a:r>
              <a:rPr lang="en-US" b="1" dirty="0"/>
              <a:t>Counterconditioning</a:t>
            </a:r>
            <a:r>
              <a:rPr lang="en-US" dirty="0"/>
              <a:t>: Pairing a pleasant stimulus repeatedly with a fearful one ((ice cream and spiders)</a:t>
            </a:r>
          </a:p>
          <a:p>
            <a:pPr algn="just">
              <a:lnSpc>
                <a:spcPct val="150000"/>
              </a:lnSpc>
            </a:pPr>
            <a:r>
              <a:rPr lang="en-US" b="1" dirty="0"/>
              <a:t>Bell-and-Pad method in the treatment of bed-wetting (</a:t>
            </a:r>
            <a:r>
              <a:rPr lang="en-IN" b="1" dirty="0"/>
              <a:t>Nocturnal enuresis)</a:t>
            </a:r>
            <a:r>
              <a:rPr lang="en-US" dirty="0"/>
              <a:t>:- Technique used to help kids who have a problem with bed wetting… pad has an alarm that sounds with even a drop of urine… conditions the child to get up and use the restroom</a:t>
            </a:r>
            <a:endParaRPr lang="en-IN" dirty="0"/>
          </a:p>
        </p:txBody>
      </p:sp>
    </p:spTree>
    <p:extLst>
      <p:ext uri="{BB962C8B-B14F-4D97-AF65-F5344CB8AC3E}">
        <p14:creationId xmlns:p14="http://schemas.microsoft.com/office/powerpoint/2010/main" val="2570800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4E74-AEB0-409C-9A40-2ED0F285EFE1}"/>
              </a:ext>
            </a:extLst>
          </p:cNvPr>
          <p:cNvSpPr>
            <a:spLocks noGrp="1"/>
          </p:cNvSpPr>
          <p:nvPr>
            <p:ph type="title"/>
          </p:nvPr>
        </p:nvSpPr>
        <p:spPr/>
        <p:txBody>
          <a:bodyPr/>
          <a:lstStyle/>
          <a:p>
            <a:r>
              <a:rPr lang="en-IN" dirty="0"/>
              <a:t>MCQ:-No.1</a:t>
            </a:r>
          </a:p>
        </p:txBody>
      </p:sp>
      <p:sp>
        <p:nvSpPr>
          <p:cNvPr id="3" name="Content Placeholder 2">
            <a:extLst>
              <a:ext uri="{FF2B5EF4-FFF2-40B4-BE49-F238E27FC236}">
                <a16:creationId xmlns:a16="http://schemas.microsoft.com/office/drawing/2014/main" id="{89B83DAA-BFCA-442F-922A-6140371EF921}"/>
              </a:ext>
            </a:extLst>
          </p:cNvPr>
          <p:cNvSpPr>
            <a:spLocks noGrp="1"/>
          </p:cNvSpPr>
          <p:nvPr>
            <p:ph idx="1"/>
          </p:nvPr>
        </p:nvSpPr>
        <p:spPr/>
        <p:txBody>
          <a:bodyPr/>
          <a:lstStyle/>
          <a:p>
            <a:pPr marL="442913" indent="-442913">
              <a:lnSpc>
                <a:spcPct val="150000"/>
              </a:lnSpc>
              <a:buNone/>
            </a:pPr>
            <a:r>
              <a:rPr lang="en-IN" dirty="0"/>
              <a:t>1. Pavlov is famous for his work in:</a:t>
            </a:r>
            <a:br>
              <a:rPr lang="en-IN" dirty="0"/>
            </a:br>
            <a:r>
              <a:rPr lang="en-IN" dirty="0"/>
              <a:t>a. contingent conditioning</a:t>
            </a:r>
            <a:br>
              <a:rPr lang="en-IN" dirty="0"/>
            </a:br>
            <a:r>
              <a:rPr lang="en-IN" dirty="0"/>
              <a:t>b. operant conditioning</a:t>
            </a:r>
            <a:br>
              <a:rPr lang="en-IN" dirty="0"/>
            </a:br>
            <a:r>
              <a:rPr lang="en-IN" dirty="0"/>
              <a:t>c. classical conditioning</a:t>
            </a:r>
            <a:br>
              <a:rPr lang="en-IN" dirty="0"/>
            </a:br>
            <a:r>
              <a:rPr lang="en-IN" dirty="0"/>
              <a:t>d. oppositional conditioning</a:t>
            </a:r>
          </a:p>
          <a:p>
            <a:endParaRPr lang="en-IN" dirty="0"/>
          </a:p>
        </p:txBody>
      </p:sp>
    </p:spTree>
    <p:extLst>
      <p:ext uri="{BB962C8B-B14F-4D97-AF65-F5344CB8AC3E}">
        <p14:creationId xmlns:p14="http://schemas.microsoft.com/office/powerpoint/2010/main" val="78987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D0466A-87E7-425A-AAA1-F35AEF791D8B}"/>
              </a:ext>
            </a:extLst>
          </p:cNvPr>
          <p:cNvSpPr>
            <a:spLocks noGrp="1"/>
          </p:cNvSpPr>
          <p:nvPr>
            <p:ph idx="1"/>
          </p:nvPr>
        </p:nvSpPr>
        <p:spPr>
          <a:xfrm>
            <a:off x="838200" y="1061884"/>
            <a:ext cx="10515600" cy="5115079"/>
          </a:xfrm>
        </p:spPr>
        <p:txBody>
          <a:bodyPr numCol="1"/>
          <a:lstStyle/>
          <a:p>
            <a:pPr algn="just">
              <a:lnSpc>
                <a:spcPct val="150000"/>
              </a:lnSpc>
            </a:pPr>
            <a:r>
              <a:rPr lang="en-IN" dirty="0"/>
              <a:t>Among the most important mental processes affecting the behaviour of the organisms, learning is the cornerstone.</a:t>
            </a:r>
          </a:p>
          <a:p>
            <a:pPr algn="just">
              <a:lnSpc>
                <a:spcPct val="150000"/>
              </a:lnSpc>
            </a:pPr>
            <a:r>
              <a:rPr lang="en-IN" dirty="0"/>
              <a:t>There are two main factors which produce change in behaviour. </a:t>
            </a:r>
          </a:p>
          <a:p>
            <a:pPr marL="722313" indent="-279400" algn="just">
              <a:lnSpc>
                <a:spcPct val="150000"/>
              </a:lnSpc>
            </a:pPr>
            <a:r>
              <a:rPr lang="en-IN" dirty="0"/>
              <a:t>1. Maturation- Natural unfolding of genetic potential with time. Height, capacity to talk etc. Basic prerequisite for learning.</a:t>
            </a:r>
          </a:p>
          <a:p>
            <a:pPr marL="722313" indent="-279400" algn="just">
              <a:lnSpc>
                <a:spcPct val="150000"/>
              </a:lnSpc>
            </a:pPr>
            <a:r>
              <a:rPr lang="en-IN" dirty="0"/>
              <a:t>2. Learning- Changes produced due to practice/experience.</a:t>
            </a:r>
          </a:p>
          <a:p>
            <a:pPr marL="0" indent="0">
              <a:buNone/>
            </a:pPr>
            <a:endParaRPr lang="en-IN" dirty="0"/>
          </a:p>
        </p:txBody>
      </p:sp>
    </p:spTree>
    <p:extLst>
      <p:ext uri="{BB962C8B-B14F-4D97-AF65-F5344CB8AC3E}">
        <p14:creationId xmlns:p14="http://schemas.microsoft.com/office/powerpoint/2010/main" val="8868220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1752A-D586-4A3F-8097-EEB41740E34F}"/>
              </a:ext>
            </a:extLst>
          </p:cNvPr>
          <p:cNvSpPr>
            <a:spLocks noGrp="1"/>
          </p:cNvSpPr>
          <p:nvPr>
            <p:ph type="title"/>
          </p:nvPr>
        </p:nvSpPr>
        <p:spPr/>
        <p:txBody>
          <a:bodyPr/>
          <a:lstStyle/>
          <a:p>
            <a:r>
              <a:rPr lang="en-IN" dirty="0"/>
              <a:t>MCQ:-No.2</a:t>
            </a:r>
          </a:p>
        </p:txBody>
      </p:sp>
      <p:sp>
        <p:nvSpPr>
          <p:cNvPr id="3" name="Content Placeholder 2">
            <a:extLst>
              <a:ext uri="{FF2B5EF4-FFF2-40B4-BE49-F238E27FC236}">
                <a16:creationId xmlns:a16="http://schemas.microsoft.com/office/drawing/2014/main" id="{77B4CF5E-3F76-43B5-A681-E053CAC37645}"/>
              </a:ext>
            </a:extLst>
          </p:cNvPr>
          <p:cNvSpPr>
            <a:spLocks noGrp="1"/>
          </p:cNvSpPr>
          <p:nvPr>
            <p:ph idx="1"/>
          </p:nvPr>
        </p:nvSpPr>
        <p:spPr/>
        <p:txBody>
          <a:bodyPr/>
          <a:lstStyle/>
          <a:p>
            <a:pPr>
              <a:lnSpc>
                <a:spcPct val="150000"/>
              </a:lnSpc>
            </a:pPr>
            <a:r>
              <a:rPr lang="en-IN" dirty="0"/>
              <a:t>In classical conditioning, US stands for:</a:t>
            </a:r>
            <a:br>
              <a:rPr lang="en-IN" dirty="0"/>
            </a:br>
            <a:r>
              <a:rPr lang="en-IN" dirty="0"/>
              <a:t>a. unintentional stimulus</a:t>
            </a:r>
            <a:br>
              <a:rPr lang="en-IN" dirty="0"/>
            </a:br>
            <a:r>
              <a:rPr lang="en-IN" dirty="0"/>
              <a:t>b. unconditioned stimulus</a:t>
            </a:r>
            <a:br>
              <a:rPr lang="en-IN" dirty="0"/>
            </a:br>
            <a:r>
              <a:rPr lang="en-IN" dirty="0"/>
              <a:t>c. unconnected stimulus</a:t>
            </a:r>
            <a:br>
              <a:rPr lang="en-IN" dirty="0"/>
            </a:br>
            <a:r>
              <a:rPr lang="en-IN" dirty="0"/>
              <a:t>d. none of the above</a:t>
            </a:r>
          </a:p>
          <a:p>
            <a:endParaRPr lang="en-IN" dirty="0"/>
          </a:p>
        </p:txBody>
      </p:sp>
    </p:spTree>
    <p:extLst>
      <p:ext uri="{BB962C8B-B14F-4D97-AF65-F5344CB8AC3E}">
        <p14:creationId xmlns:p14="http://schemas.microsoft.com/office/powerpoint/2010/main" val="3904126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3A7B-3760-4E4B-8C87-BDCBD0CF4E52}"/>
              </a:ext>
            </a:extLst>
          </p:cNvPr>
          <p:cNvSpPr>
            <a:spLocks noGrp="1"/>
          </p:cNvSpPr>
          <p:nvPr>
            <p:ph type="title"/>
          </p:nvPr>
        </p:nvSpPr>
        <p:spPr/>
        <p:txBody>
          <a:bodyPr/>
          <a:lstStyle/>
          <a:p>
            <a:r>
              <a:rPr lang="en-IN" dirty="0"/>
              <a:t>MCQ:-No.3</a:t>
            </a:r>
          </a:p>
        </p:txBody>
      </p:sp>
      <p:sp>
        <p:nvSpPr>
          <p:cNvPr id="3" name="Content Placeholder 2">
            <a:extLst>
              <a:ext uri="{FF2B5EF4-FFF2-40B4-BE49-F238E27FC236}">
                <a16:creationId xmlns:a16="http://schemas.microsoft.com/office/drawing/2014/main" id="{A9C9AD1E-D686-4CCE-AE99-0C743C1AAFE8}"/>
              </a:ext>
            </a:extLst>
          </p:cNvPr>
          <p:cNvSpPr>
            <a:spLocks noGrp="1"/>
          </p:cNvSpPr>
          <p:nvPr>
            <p:ph idx="1"/>
          </p:nvPr>
        </p:nvSpPr>
        <p:spPr/>
        <p:txBody>
          <a:bodyPr/>
          <a:lstStyle/>
          <a:p>
            <a:pPr>
              <a:lnSpc>
                <a:spcPct val="150000"/>
              </a:lnSpc>
            </a:pPr>
            <a:r>
              <a:rPr lang="en-IN" dirty="0"/>
              <a:t>In classical conditioning, UR and CR are:</a:t>
            </a:r>
            <a:br>
              <a:rPr lang="en-IN" dirty="0"/>
            </a:br>
            <a:r>
              <a:rPr lang="en-IN" dirty="0"/>
              <a:t>a. opposite behaviours</a:t>
            </a:r>
            <a:br>
              <a:rPr lang="en-IN" dirty="0"/>
            </a:br>
            <a:r>
              <a:rPr lang="en-IN" dirty="0"/>
              <a:t>b. the same behaviour</a:t>
            </a:r>
            <a:br>
              <a:rPr lang="en-IN" dirty="0"/>
            </a:br>
            <a:r>
              <a:rPr lang="en-IN" dirty="0"/>
              <a:t>c. the result of extinction</a:t>
            </a:r>
            <a:br>
              <a:rPr lang="en-IN" dirty="0"/>
            </a:br>
            <a:r>
              <a:rPr lang="en-IN" dirty="0"/>
              <a:t>d. the same stimulus</a:t>
            </a:r>
          </a:p>
          <a:p>
            <a:endParaRPr lang="en-IN" dirty="0"/>
          </a:p>
        </p:txBody>
      </p:sp>
    </p:spTree>
    <p:extLst>
      <p:ext uri="{BB962C8B-B14F-4D97-AF65-F5344CB8AC3E}">
        <p14:creationId xmlns:p14="http://schemas.microsoft.com/office/powerpoint/2010/main" val="1308992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192B6-8667-41B3-B348-A6380FEBDBFE}"/>
              </a:ext>
            </a:extLst>
          </p:cNvPr>
          <p:cNvSpPr>
            <a:spLocks noGrp="1"/>
          </p:cNvSpPr>
          <p:nvPr>
            <p:ph type="title"/>
          </p:nvPr>
        </p:nvSpPr>
        <p:spPr/>
        <p:txBody>
          <a:bodyPr/>
          <a:lstStyle/>
          <a:p>
            <a:r>
              <a:rPr lang="en-IN" dirty="0"/>
              <a:t>MCQ:-No.4</a:t>
            </a:r>
          </a:p>
        </p:txBody>
      </p:sp>
      <p:sp>
        <p:nvSpPr>
          <p:cNvPr id="3" name="Content Placeholder 2">
            <a:extLst>
              <a:ext uri="{FF2B5EF4-FFF2-40B4-BE49-F238E27FC236}">
                <a16:creationId xmlns:a16="http://schemas.microsoft.com/office/drawing/2014/main" id="{DF182566-0AB8-43C3-981C-C70918E0CFC1}"/>
              </a:ext>
            </a:extLst>
          </p:cNvPr>
          <p:cNvSpPr>
            <a:spLocks noGrp="1"/>
          </p:cNvSpPr>
          <p:nvPr>
            <p:ph idx="1"/>
          </p:nvPr>
        </p:nvSpPr>
        <p:spPr/>
        <p:txBody>
          <a:bodyPr/>
          <a:lstStyle/>
          <a:p>
            <a:pPr marL="442913" indent="-442913">
              <a:lnSpc>
                <a:spcPct val="150000"/>
              </a:lnSpc>
            </a:pPr>
            <a:r>
              <a:rPr lang="en-IN" dirty="0"/>
              <a:t>People who have a lot of dental problems often come to dislike even the smell of their dentist’s office. The smell represents a(n):</a:t>
            </a:r>
            <a:br>
              <a:rPr lang="en-IN" dirty="0"/>
            </a:br>
            <a:r>
              <a:rPr lang="en-IN" dirty="0"/>
              <a:t>a. US</a:t>
            </a:r>
            <a:br>
              <a:rPr lang="en-IN" dirty="0"/>
            </a:br>
            <a:r>
              <a:rPr lang="en-IN" dirty="0"/>
              <a:t>b. UR</a:t>
            </a:r>
            <a:br>
              <a:rPr lang="en-IN" dirty="0"/>
            </a:br>
            <a:r>
              <a:rPr lang="en-IN" dirty="0"/>
              <a:t>c. CS</a:t>
            </a:r>
            <a:br>
              <a:rPr lang="en-IN" dirty="0"/>
            </a:br>
            <a:r>
              <a:rPr lang="en-IN" dirty="0"/>
              <a:t>d. CR</a:t>
            </a:r>
          </a:p>
          <a:p>
            <a:endParaRPr lang="en-IN" dirty="0"/>
          </a:p>
        </p:txBody>
      </p:sp>
    </p:spTree>
    <p:extLst>
      <p:ext uri="{BB962C8B-B14F-4D97-AF65-F5344CB8AC3E}">
        <p14:creationId xmlns:p14="http://schemas.microsoft.com/office/powerpoint/2010/main" val="3815524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9C535-3120-4253-A071-DACF6D473541}"/>
              </a:ext>
            </a:extLst>
          </p:cNvPr>
          <p:cNvSpPr>
            <a:spLocks noGrp="1"/>
          </p:cNvSpPr>
          <p:nvPr>
            <p:ph type="title"/>
          </p:nvPr>
        </p:nvSpPr>
        <p:spPr/>
        <p:txBody>
          <a:bodyPr/>
          <a:lstStyle/>
          <a:p>
            <a:r>
              <a:rPr lang="en-IN" dirty="0"/>
              <a:t>MCQ:-No.5</a:t>
            </a:r>
          </a:p>
        </p:txBody>
      </p:sp>
      <p:sp>
        <p:nvSpPr>
          <p:cNvPr id="3" name="Content Placeholder 2">
            <a:extLst>
              <a:ext uri="{FF2B5EF4-FFF2-40B4-BE49-F238E27FC236}">
                <a16:creationId xmlns:a16="http://schemas.microsoft.com/office/drawing/2014/main" id="{53EE1A8C-E8A1-4E52-A67D-E78BA3AE6BDF}"/>
              </a:ext>
            </a:extLst>
          </p:cNvPr>
          <p:cNvSpPr>
            <a:spLocks noGrp="1"/>
          </p:cNvSpPr>
          <p:nvPr>
            <p:ph idx="1"/>
          </p:nvPr>
        </p:nvSpPr>
        <p:spPr/>
        <p:txBody>
          <a:bodyPr/>
          <a:lstStyle/>
          <a:p>
            <a:r>
              <a:rPr lang="en-IN" dirty="0"/>
              <a:t>Which of these is an unconditioned stimulus?</a:t>
            </a:r>
          </a:p>
          <a:p>
            <a:pPr marL="715963" indent="-344488"/>
            <a:r>
              <a:rPr lang="en-IN" dirty="0"/>
              <a:t>Shock</a:t>
            </a:r>
          </a:p>
          <a:p>
            <a:pPr marL="715963" indent="-344488"/>
            <a:r>
              <a:rPr lang="en-IN" dirty="0"/>
              <a:t>Food</a:t>
            </a:r>
          </a:p>
          <a:p>
            <a:pPr marL="715963" indent="-344488"/>
            <a:r>
              <a:rPr lang="en-IN" dirty="0"/>
              <a:t>Loud Noise</a:t>
            </a:r>
          </a:p>
          <a:p>
            <a:pPr marL="715963" indent="-344488"/>
            <a:r>
              <a:rPr lang="en-IN" dirty="0"/>
              <a:t>Pain</a:t>
            </a:r>
          </a:p>
          <a:p>
            <a:pPr marL="715963" indent="-344488"/>
            <a:r>
              <a:rPr lang="en-IN" dirty="0"/>
              <a:t>None of these</a:t>
            </a:r>
          </a:p>
          <a:p>
            <a:pPr marL="715963" indent="-344488"/>
            <a:r>
              <a:rPr lang="en-IN" dirty="0"/>
              <a:t>All of these</a:t>
            </a:r>
          </a:p>
        </p:txBody>
      </p:sp>
      <p:pic>
        <p:nvPicPr>
          <p:cNvPr id="1025" name="Picture 9" descr="Question 2.">
            <a:extLst>
              <a:ext uri="{FF2B5EF4-FFF2-40B4-BE49-F238E27FC236}">
                <a16:creationId xmlns:a16="http://schemas.microsoft.com/office/drawing/2014/main" id="{7A2CF39B-CEC0-4956-B3FB-E0BE9BAAC6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DefaultOcx">
            <a:extLst>
              <a:ext uri="{FF2B5EF4-FFF2-40B4-BE49-F238E27FC236}">
                <a16:creationId xmlns:a16="http://schemas.microsoft.com/office/drawing/2014/main" id="{792E6812-0950-4BE9-A325-4BB841E60CF2}"/>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HTMLOption1">
            <a:extLst>
              <a:ext uri="{FF2B5EF4-FFF2-40B4-BE49-F238E27FC236}">
                <a16:creationId xmlns:a16="http://schemas.microsoft.com/office/drawing/2014/main" id="{11ADE3E6-AFB4-4470-A6A5-9E6F28BB458D}"/>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HTMLOption2">
            <a:extLst>
              <a:ext uri="{FF2B5EF4-FFF2-40B4-BE49-F238E27FC236}">
                <a16:creationId xmlns:a16="http://schemas.microsoft.com/office/drawing/2014/main" id="{0D036CB3-D66A-417D-B20F-8D463A005192}"/>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HTMLOption3">
            <a:extLst>
              <a:ext uri="{FF2B5EF4-FFF2-40B4-BE49-F238E27FC236}">
                <a16:creationId xmlns:a16="http://schemas.microsoft.com/office/drawing/2014/main" id="{13014306-0768-428A-BAFB-DDA9E071C17E}"/>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HTMLOption4">
            <a:extLst>
              <a:ext uri="{FF2B5EF4-FFF2-40B4-BE49-F238E27FC236}">
                <a16:creationId xmlns:a16="http://schemas.microsoft.com/office/drawing/2014/main" id="{FA4F8862-1216-4300-9F21-B406F6B35175}"/>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HTMLOption5">
            <a:extLst>
              <a:ext uri="{FF2B5EF4-FFF2-40B4-BE49-F238E27FC236}">
                <a16:creationId xmlns:a16="http://schemas.microsoft.com/office/drawing/2014/main" id="{047058B4-6D65-4140-B256-B699D024D0E4}"/>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4008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0B9A3-B66E-486F-8CB9-E260CEA6A7E0}"/>
              </a:ext>
            </a:extLst>
          </p:cNvPr>
          <p:cNvSpPr>
            <a:spLocks noGrp="1"/>
          </p:cNvSpPr>
          <p:nvPr>
            <p:ph type="title"/>
          </p:nvPr>
        </p:nvSpPr>
        <p:spPr/>
        <p:txBody>
          <a:bodyPr/>
          <a:lstStyle/>
          <a:p>
            <a:r>
              <a:rPr lang="en-IN" dirty="0"/>
              <a:t>MCQ:-No.6</a:t>
            </a:r>
          </a:p>
        </p:txBody>
      </p:sp>
      <p:sp>
        <p:nvSpPr>
          <p:cNvPr id="3" name="Content Placeholder 2">
            <a:extLst>
              <a:ext uri="{FF2B5EF4-FFF2-40B4-BE49-F238E27FC236}">
                <a16:creationId xmlns:a16="http://schemas.microsoft.com/office/drawing/2014/main" id="{7831410E-0440-4BA3-8984-1484B6EEF332}"/>
              </a:ext>
            </a:extLst>
          </p:cNvPr>
          <p:cNvSpPr>
            <a:spLocks noGrp="1"/>
          </p:cNvSpPr>
          <p:nvPr>
            <p:ph idx="1"/>
          </p:nvPr>
        </p:nvSpPr>
        <p:spPr/>
        <p:txBody>
          <a:bodyPr/>
          <a:lstStyle/>
          <a:p>
            <a:r>
              <a:rPr lang="en-IN" dirty="0"/>
              <a:t>Which of these is an unconditioned response?</a:t>
            </a:r>
          </a:p>
          <a:p>
            <a:pPr indent="125413"/>
            <a:r>
              <a:rPr lang="en-IN" dirty="0"/>
              <a:t>Sweating</a:t>
            </a:r>
          </a:p>
          <a:p>
            <a:pPr indent="125413"/>
            <a:r>
              <a:rPr lang="en-IN" dirty="0"/>
              <a:t>Startle response</a:t>
            </a:r>
          </a:p>
          <a:p>
            <a:pPr indent="125413"/>
            <a:r>
              <a:rPr lang="en-IN" dirty="0"/>
              <a:t>Salivation</a:t>
            </a:r>
          </a:p>
          <a:p>
            <a:pPr indent="125413"/>
            <a:r>
              <a:rPr lang="en-IN" dirty="0"/>
              <a:t>Blink</a:t>
            </a:r>
          </a:p>
          <a:p>
            <a:pPr indent="125413"/>
            <a:r>
              <a:rPr lang="en-IN" dirty="0"/>
              <a:t>None of the above </a:t>
            </a:r>
          </a:p>
          <a:p>
            <a:pPr indent="125413"/>
            <a:r>
              <a:rPr lang="en-IN" dirty="0"/>
              <a:t>All of the above</a:t>
            </a:r>
          </a:p>
        </p:txBody>
      </p:sp>
    </p:spTree>
    <p:extLst>
      <p:ext uri="{BB962C8B-B14F-4D97-AF65-F5344CB8AC3E}">
        <p14:creationId xmlns:p14="http://schemas.microsoft.com/office/powerpoint/2010/main" val="1379385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439D6-7CA5-4FBC-9012-97594ABF803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CCF02DB-B5C9-4E3D-93C0-DCA65FA3A5E2}"/>
              </a:ext>
            </a:extLst>
          </p:cNvPr>
          <p:cNvSpPr>
            <a:spLocks noGrp="1"/>
          </p:cNvSpPr>
          <p:nvPr>
            <p:ph idx="1"/>
          </p:nvPr>
        </p:nvSpPr>
        <p:spPr/>
        <p:txBody>
          <a:bodyPr>
            <a:normAutofit lnSpcReduction="10000"/>
          </a:bodyPr>
          <a:lstStyle/>
          <a:p>
            <a:pPr>
              <a:lnSpc>
                <a:spcPct val="150000"/>
              </a:lnSpc>
            </a:pPr>
            <a:r>
              <a:rPr lang="en-IN" dirty="0"/>
              <a:t>Learning- Learning may be defined as a </a:t>
            </a:r>
            <a:r>
              <a:rPr lang="en-IN" dirty="0">
                <a:solidFill>
                  <a:schemeClr val="accent6"/>
                </a:solidFill>
              </a:rPr>
              <a:t>relatively permanent </a:t>
            </a:r>
            <a:r>
              <a:rPr lang="en-IN" dirty="0">
                <a:solidFill>
                  <a:srgbClr val="FF0000"/>
                </a:solidFill>
              </a:rPr>
              <a:t>change in behaviour or behavioural potential</a:t>
            </a:r>
            <a:r>
              <a:rPr lang="en-IN" dirty="0"/>
              <a:t> due to </a:t>
            </a:r>
            <a:r>
              <a:rPr lang="en-IN" dirty="0">
                <a:solidFill>
                  <a:srgbClr val="FF0000"/>
                </a:solidFill>
              </a:rPr>
              <a:t>practice or experience</a:t>
            </a:r>
            <a:r>
              <a:rPr lang="en-IN" dirty="0">
                <a:solidFill>
                  <a:srgbClr val="002060"/>
                </a:solidFill>
              </a:rPr>
              <a:t>.</a:t>
            </a:r>
          </a:p>
          <a:p>
            <a:pPr>
              <a:lnSpc>
                <a:spcPct val="150000"/>
              </a:lnSpc>
            </a:pPr>
            <a:r>
              <a:rPr lang="en-IN" dirty="0"/>
              <a:t>Three necessary conditions for a process to be called as learning:-</a:t>
            </a:r>
          </a:p>
          <a:p>
            <a:pPr marL="265112" indent="0">
              <a:lnSpc>
                <a:spcPct val="150000"/>
              </a:lnSpc>
              <a:buNone/>
            </a:pPr>
            <a:r>
              <a:rPr lang="en-IN" dirty="0"/>
              <a:t> I. Change in behaviour/cognition or behavioural potential</a:t>
            </a:r>
          </a:p>
          <a:p>
            <a:pPr marL="265112" indent="0">
              <a:lnSpc>
                <a:spcPct val="150000"/>
              </a:lnSpc>
              <a:buNone/>
            </a:pPr>
            <a:r>
              <a:rPr lang="en-IN" dirty="0"/>
              <a:t>II. Relatively Permanent change</a:t>
            </a:r>
          </a:p>
          <a:p>
            <a:pPr marL="265112" indent="0">
              <a:lnSpc>
                <a:spcPct val="150000"/>
              </a:lnSpc>
              <a:buNone/>
            </a:pPr>
            <a:r>
              <a:rPr lang="en-IN" dirty="0"/>
              <a:t>III. Change produced by practice or experience.</a:t>
            </a:r>
          </a:p>
        </p:txBody>
      </p:sp>
    </p:spTree>
    <p:extLst>
      <p:ext uri="{BB962C8B-B14F-4D97-AF65-F5344CB8AC3E}">
        <p14:creationId xmlns:p14="http://schemas.microsoft.com/office/powerpoint/2010/main" val="136556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A0E5-D0A4-4068-A151-B4AF7FF6E0F8}"/>
              </a:ext>
            </a:extLst>
          </p:cNvPr>
          <p:cNvSpPr>
            <a:spLocks noGrp="1"/>
          </p:cNvSpPr>
          <p:nvPr>
            <p:ph type="title"/>
          </p:nvPr>
        </p:nvSpPr>
        <p:spPr>
          <a:xfrm>
            <a:off x="838200" y="335628"/>
            <a:ext cx="10515600" cy="991727"/>
          </a:xfrm>
        </p:spPr>
        <p:txBody>
          <a:bodyPr/>
          <a:lstStyle/>
          <a:p>
            <a:r>
              <a:rPr lang="en-IN" dirty="0"/>
              <a:t>Features of Learning:-</a:t>
            </a:r>
          </a:p>
        </p:txBody>
      </p:sp>
      <p:sp>
        <p:nvSpPr>
          <p:cNvPr id="3" name="Content Placeholder 2">
            <a:extLst>
              <a:ext uri="{FF2B5EF4-FFF2-40B4-BE49-F238E27FC236}">
                <a16:creationId xmlns:a16="http://schemas.microsoft.com/office/drawing/2014/main" id="{62CAFA71-6112-460E-B8DD-7E873F0F24B4}"/>
              </a:ext>
            </a:extLst>
          </p:cNvPr>
          <p:cNvSpPr>
            <a:spLocks noGrp="1"/>
          </p:cNvSpPr>
          <p:nvPr>
            <p:ph idx="1"/>
          </p:nvPr>
        </p:nvSpPr>
        <p:spPr>
          <a:xfrm>
            <a:off x="838200" y="1327355"/>
            <a:ext cx="10515600" cy="4849608"/>
          </a:xfrm>
        </p:spPr>
        <p:txBody>
          <a:bodyPr>
            <a:normAutofit fontScale="92500" lnSpcReduction="20000"/>
          </a:bodyPr>
          <a:lstStyle/>
          <a:p>
            <a:pPr marL="722313" indent="-279400">
              <a:lnSpc>
                <a:spcPct val="150000"/>
              </a:lnSpc>
            </a:pPr>
            <a:r>
              <a:rPr lang="en-IN" b="1" dirty="0"/>
              <a:t>1. Change in behaviour</a:t>
            </a:r>
            <a:r>
              <a:rPr lang="en-IN" dirty="0"/>
              <a:t>:-</a:t>
            </a:r>
          </a:p>
          <a:p>
            <a:pPr marL="1076325" indent="-354013" algn="just">
              <a:lnSpc>
                <a:spcPct val="150000"/>
              </a:lnSpc>
              <a:buFont typeface="+mj-lt"/>
              <a:buAutoNum type="romanUcPeriod"/>
            </a:pPr>
            <a:r>
              <a:rPr lang="en-IN" dirty="0"/>
              <a:t>There should be change in behaviour or behaviour potential. That means there should be a difference in behaviour in the pre-stage and post-stage phases. </a:t>
            </a:r>
          </a:p>
          <a:p>
            <a:pPr marL="1076325" indent="-354013" algn="just">
              <a:lnSpc>
                <a:spcPct val="150000"/>
              </a:lnSpc>
              <a:buFont typeface="+mj-lt"/>
              <a:buAutoNum type="romanUcPeriod"/>
            </a:pPr>
            <a:r>
              <a:rPr lang="en-IN" dirty="0"/>
              <a:t>The difference may not necessarily lead to improvement in behaviour, it may take a change in negative direction.</a:t>
            </a:r>
          </a:p>
          <a:p>
            <a:pPr marL="1076325" indent="-354013" algn="just">
              <a:lnSpc>
                <a:spcPct val="150000"/>
              </a:lnSpc>
              <a:buFont typeface="+mj-lt"/>
              <a:buAutoNum type="romanUcPeriod"/>
            </a:pPr>
            <a:r>
              <a:rPr lang="en-IN" dirty="0"/>
              <a:t>At times, the changes are not evident immediately, the change may be seen sometimes later.</a:t>
            </a:r>
          </a:p>
          <a:p>
            <a:endParaRPr lang="en-IN" dirty="0"/>
          </a:p>
          <a:p>
            <a:endParaRPr lang="en-IN" dirty="0"/>
          </a:p>
        </p:txBody>
      </p:sp>
    </p:spTree>
    <p:extLst>
      <p:ext uri="{BB962C8B-B14F-4D97-AF65-F5344CB8AC3E}">
        <p14:creationId xmlns:p14="http://schemas.microsoft.com/office/powerpoint/2010/main" val="370262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9DDBF-383A-4D91-843F-D03AE055E897}"/>
              </a:ext>
            </a:extLst>
          </p:cNvPr>
          <p:cNvSpPr>
            <a:spLocks noGrp="1"/>
          </p:cNvSpPr>
          <p:nvPr>
            <p:ph type="title"/>
          </p:nvPr>
        </p:nvSpPr>
        <p:spPr>
          <a:xfrm>
            <a:off x="838200" y="365126"/>
            <a:ext cx="10515600" cy="873740"/>
          </a:xfrm>
        </p:spPr>
        <p:txBody>
          <a:bodyPr/>
          <a:lstStyle/>
          <a:p>
            <a:r>
              <a:rPr lang="en-IN" dirty="0"/>
              <a:t>Features of Learning:-</a:t>
            </a:r>
          </a:p>
        </p:txBody>
      </p:sp>
      <p:sp>
        <p:nvSpPr>
          <p:cNvPr id="3" name="Content Placeholder 2">
            <a:extLst>
              <a:ext uri="{FF2B5EF4-FFF2-40B4-BE49-F238E27FC236}">
                <a16:creationId xmlns:a16="http://schemas.microsoft.com/office/drawing/2014/main" id="{BA5BEBA5-2E33-4943-976C-8F509F8233EA}"/>
              </a:ext>
            </a:extLst>
          </p:cNvPr>
          <p:cNvSpPr>
            <a:spLocks noGrp="1"/>
          </p:cNvSpPr>
          <p:nvPr>
            <p:ph idx="1"/>
          </p:nvPr>
        </p:nvSpPr>
        <p:spPr>
          <a:xfrm>
            <a:off x="838200" y="1563329"/>
            <a:ext cx="10515600" cy="4613634"/>
          </a:xfrm>
        </p:spPr>
        <p:txBody>
          <a:bodyPr/>
          <a:lstStyle/>
          <a:p>
            <a:r>
              <a:rPr lang="en-IN" b="1" dirty="0"/>
              <a:t>2. Relatively Permanent change:- </a:t>
            </a:r>
          </a:p>
          <a:p>
            <a:pPr indent="36513"/>
            <a:r>
              <a:rPr lang="en-IN" b="1" dirty="0" err="1"/>
              <a:t>i</a:t>
            </a:r>
            <a:r>
              <a:rPr lang="en-IN" b="1" dirty="0"/>
              <a:t>. T</a:t>
            </a:r>
            <a:r>
              <a:rPr lang="en-IN" dirty="0"/>
              <a:t>o be defined as learning, the change should be permanent, </a:t>
            </a:r>
          </a:p>
          <a:p>
            <a:pPr indent="36513"/>
            <a:r>
              <a:rPr lang="en-IN" dirty="0"/>
              <a:t>ii. Though this permanence may be relative that means may vary from a few seconds to lifetime. </a:t>
            </a:r>
          </a:p>
          <a:p>
            <a:r>
              <a:rPr lang="en-IN" dirty="0"/>
              <a:t> </a:t>
            </a:r>
            <a:r>
              <a:rPr lang="en-IN" b="1" dirty="0"/>
              <a:t>3. Some kind of practice or experience:- </a:t>
            </a:r>
            <a:r>
              <a:rPr lang="en-IN" dirty="0"/>
              <a:t>may be repeated experience such as involved in cycling, walking, and many others.</a:t>
            </a:r>
          </a:p>
          <a:p>
            <a:pPr marL="530225" indent="-176213"/>
            <a:r>
              <a:rPr lang="en-IN" dirty="0"/>
              <a:t>Sometimes a single experience can lead to learning. Avoiding firestick, electrical wires, learned flavour aversion in animals.</a:t>
            </a:r>
          </a:p>
          <a:p>
            <a:pPr marL="530225" indent="-176213"/>
            <a:r>
              <a:rPr lang="en-IN" dirty="0"/>
              <a:t>Changes produced by factors such as fatigue, drugs or any other intoxicants may not be considered as learning. </a:t>
            </a:r>
          </a:p>
          <a:p>
            <a:endParaRPr lang="en-IN" dirty="0"/>
          </a:p>
        </p:txBody>
      </p:sp>
    </p:spTree>
    <p:extLst>
      <p:ext uri="{BB962C8B-B14F-4D97-AF65-F5344CB8AC3E}">
        <p14:creationId xmlns:p14="http://schemas.microsoft.com/office/powerpoint/2010/main" val="235775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60DBF19-5C02-4997-ADB8-CB4712120F04}"/>
              </a:ext>
            </a:extLst>
          </p:cNvPr>
          <p:cNvGraphicFramePr>
            <a:graphicFrameLocks noGrp="1"/>
          </p:cNvGraphicFramePr>
          <p:nvPr>
            <p:ph idx="1"/>
          </p:nvPr>
        </p:nvGraphicFramePr>
        <p:xfrm>
          <a:off x="838200" y="534573"/>
          <a:ext cx="10515600" cy="5809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232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23A-F013-4A4C-AD62-86181D86DA38}"/>
              </a:ext>
            </a:extLst>
          </p:cNvPr>
          <p:cNvSpPr>
            <a:spLocks noGrp="1"/>
          </p:cNvSpPr>
          <p:nvPr>
            <p:ph type="ctrTitle"/>
          </p:nvPr>
        </p:nvSpPr>
        <p:spPr>
          <a:xfrm>
            <a:off x="1125415" y="1122363"/>
            <a:ext cx="10199077" cy="2774388"/>
          </a:xfrm>
        </p:spPr>
        <p:txBody>
          <a:bodyPr>
            <a:normAutofit/>
          </a:bodyPr>
          <a:lstStyle/>
          <a:p>
            <a:r>
              <a:rPr lang="en-IN" dirty="0"/>
              <a:t>Classical/Respondent/Pavlovian Conditioning Theory of Learning</a:t>
            </a:r>
          </a:p>
        </p:txBody>
      </p:sp>
    </p:spTree>
    <p:extLst>
      <p:ext uri="{BB962C8B-B14F-4D97-AF65-F5344CB8AC3E}">
        <p14:creationId xmlns:p14="http://schemas.microsoft.com/office/powerpoint/2010/main" val="3464411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C60C72-1A39-48EF-9042-FDEE8712DCC8}"/>
              </a:ext>
            </a:extLst>
          </p:cNvPr>
          <p:cNvSpPr>
            <a:spLocks noGrp="1"/>
          </p:cNvSpPr>
          <p:nvPr>
            <p:ph idx="1"/>
          </p:nvPr>
        </p:nvSpPr>
        <p:spPr>
          <a:xfrm>
            <a:off x="838200" y="560439"/>
            <a:ext cx="10515600" cy="5616524"/>
          </a:xfrm>
        </p:spPr>
        <p:txBody>
          <a:bodyPr>
            <a:noAutofit/>
          </a:bodyPr>
          <a:lstStyle/>
          <a:p>
            <a:pPr algn="just">
              <a:lnSpc>
                <a:spcPct val="120000"/>
              </a:lnSpc>
            </a:pPr>
            <a:r>
              <a:rPr lang="en-IN" sz="2400" dirty="0"/>
              <a:t>Proposed by a Russian Nobel Laureate Physiologist-I. P. Pavlov (1849-1936)</a:t>
            </a:r>
          </a:p>
          <a:p>
            <a:pPr algn="just">
              <a:lnSpc>
                <a:spcPct val="120000"/>
              </a:lnSpc>
            </a:pPr>
            <a:r>
              <a:rPr lang="en-IN" sz="2400" dirty="0"/>
              <a:t>Pavlov was conducting </a:t>
            </a:r>
            <a:r>
              <a:rPr lang="en-US" sz="2400" dirty="0"/>
              <a:t>experiments on digestive reflexes, found out that salivary reflex could be set off by stimuli which at first were totally neutral. </a:t>
            </a:r>
          </a:p>
          <a:p>
            <a:pPr algn="just">
              <a:lnSpc>
                <a:spcPct val="120000"/>
              </a:lnSpc>
            </a:pPr>
            <a:r>
              <a:rPr lang="en-US" sz="2400" dirty="0"/>
              <a:t>Pavlov had identified a fundamental associative learning process called </a:t>
            </a:r>
            <a:r>
              <a:rPr lang="en-US" sz="2400" i="1" dirty="0"/>
              <a:t>classical conditioning</a:t>
            </a:r>
            <a:r>
              <a:rPr lang="en-US" sz="2400" dirty="0"/>
              <a:t>.</a:t>
            </a:r>
          </a:p>
          <a:p>
            <a:pPr algn="just">
              <a:lnSpc>
                <a:spcPct val="120000"/>
              </a:lnSpc>
            </a:pPr>
            <a:r>
              <a:rPr lang="en-US" sz="2400" dirty="0"/>
              <a:t>The theory is also called Respondent or Pavlovian conditioning.</a:t>
            </a:r>
          </a:p>
          <a:p>
            <a:pPr algn="just">
              <a:lnSpc>
                <a:spcPct val="120000"/>
              </a:lnSpc>
            </a:pPr>
            <a:r>
              <a:rPr lang="en-US" sz="2400" dirty="0"/>
              <a:t>Classical conditioning refers to </a:t>
            </a:r>
            <a:r>
              <a:rPr lang="en-US" sz="2400" i="1" dirty="0"/>
              <a:t>learning that occurs when a neutral stimulus (e.g., a tone)becomes associated with a stimulus (e.g., food) that naturally produces a behavior</a:t>
            </a:r>
            <a:r>
              <a:rPr lang="en-US" sz="2400" dirty="0"/>
              <a:t>. After the association is learned, the previously neutral stimulus is sufficient to produce the behavior.</a:t>
            </a:r>
          </a:p>
          <a:p>
            <a:pPr marL="0" indent="0" algn="just">
              <a:lnSpc>
                <a:spcPct val="120000"/>
              </a:lnSpc>
              <a:buNone/>
            </a:pPr>
            <a:r>
              <a:rPr lang="en-US" sz="2400" dirty="0"/>
              <a:t> </a:t>
            </a:r>
            <a:br>
              <a:rPr lang="en-US" sz="2400" dirty="0"/>
            </a:br>
            <a:endParaRPr lang="en-IN" sz="2400" dirty="0"/>
          </a:p>
        </p:txBody>
      </p:sp>
    </p:spTree>
    <p:extLst>
      <p:ext uri="{BB962C8B-B14F-4D97-AF65-F5344CB8AC3E}">
        <p14:creationId xmlns:p14="http://schemas.microsoft.com/office/powerpoint/2010/main" val="3599898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1863</Words>
  <Application>Microsoft Office PowerPoint</Application>
  <PresentationFormat>Widescreen</PresentationFormat>
  <Paragraphs>122</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Learning-Introduction</vt:lpstr>
      <vt:lpstr>What is Learning?</vt:lpstr>
      <vt:lpstr>PowerPoint Presentation</vt:lpstr>
      <vt:lpstr>PowerPoint Presentation</vt:lpstr>
      <vt:lpstr>Features of Learning:-</vt:lpstr>
      <vt:lpstr>Features of Learning:-</vt:lpstr>
      <vt:lpstr>PowerPoint Presentation</vt:lpstr>
      <vt:lpstr>Classical/Respondent/Pavlovian Conditioning Theory of Learning</vt:lpstr>
      <vt:lpstr>PowerPoint Presentation</vt:lpstr>
      <vt:lpstr>Experiment on Salivatory Reflex: I P Pavlov</vt:lpstr>
      <vt:lpstr>PowerPoint Presentation</vt:lpstr>
      <vt:lpstr>   Stages of Conditioning:</vt:lpstr>
      <vt:lpstr>Important Terms:-</vt:lpstr>
      <vt:lpstr>PowerPoint Presentation</vt:lpstr>
      <vt:lpstr>Theories about Classical Conditioning 1. Stimulus Substitution:-</vt:lpstr>
      <vt:lpstr>PowerPoint Presentation</vt:lpstr>
      <vt:lpstr>Theories about Classical Conditioning 2. Information and expectation:-</vt:lpstr>
      <vt:lpstr>Neural basis of Classical Conditioning</vt:lpstr>
      <vt:lpstr>Determinants of Classical Conditioning</vt:lpstr>
      <vt:lpstr>1. Time relation between stimuli-CS &amp; US</vt:lpstr>
      <vt:lpstr>PowerPoint Presentation</vt:lpstr>
      <vt:lpstr>Effectiveness of conditioning due to the temporal relation between CS &amp; UCS</vt:lpstr>
      <vt:lpstr>Effectiveness of conditioning due to types/nature of Unconditioned Stimulus:-</vt:lpstr>
      <vt:lpstr>Effectiveness of conditioning due to Intensity of the Conditioned stimuli:-</vt:lpstr>
      <vt:lpstr>Phenomenon in Classical Conditioning:-</vt:lpstr>
      <vt:lpstr>PowerPoint Presentation</vt:lpstr>
      <vt:lpstr>Phenomenon in Classical Conditioning:-</vt:lpstr>
      <vt:lpstr>Applications of Classical Conditioning</vt:lpstr>
      <vt:lpstr>MCQ:-No.1</vt:lpstr>
      <vt:lpstr>MCQ:-No.2</vt:lpstr>
      <vt:lpstr>MCQ:-No.3</vt:lpstr>
      <vt:lpstr>MCQ:-No.4</vt:lpstr>
      <vt:lpstr>MCQ:-No.5</vt:lpstr>
      <vt:lpstr>MCQ:-No.6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Classical Conditioning Theory of Learning</dc:title>
  <dc:creator>pranay gupta</dc:creator>
  <cp:lastModifiedBy>pranay gupta</cp:lastModifiedBy>
  <cp:revision>70</cp:revision>
  <dcterms:created xsi:type="dcterms:W3CDTF">2020-04-28T12:08:07Z</dcterms:created>
  <dcterms:modified xsi:type="dcterms:W3CDTF">2020-05-04T17:02:42Z</dcterms:modified>
</cp:coreProperties>
</file>